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73" r:id="rId4"/>
    <p:sldId id="272" r:id="rId5"/>
    <p:sldId id="259" r:id="rId6"/>
    <p:sldId id="258" r:id="rId7"/>
    <p:sldId id="260" r:id="rId8"/>
    <p:sldId id="274" r:id="rId9"/>
    <p:sldId id="261" r:id="rId10"/>
    <p:sldId id="271" r:id="rId11"/>
    <p:sldId id="267" r:id="rId12"/>
    <p:sldId id="269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Elèves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5C2-4FF3-B901-36E026D491E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5C2-4FF3-B901-36E026D491E6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5C2-4FF3-B901-36E026D491E6}"/>
              </c:ext>
            </c:extLst>
          </c:dPt>
          <c:cat>
            <c:strRef>
              <c:f>Feuil1!$A$2:$A$4</c:f>
              <c:strCache>
                <c:ptCount val="3"/>
                <c:pt idx="0">
                  <c:v>SEGT</c:v>
                </c:pt>
                <c:pt idx="1">
                  <c:v>SEP</c:v>
                </c:pt>
                <c:pt idx="2">
                  <c:v>Apprentis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760</c:v>
                </c:pt>
                <c:pt idx="1">
                  <c:v>292</c:v>
                </c:pt>
                <c:pt idx="2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34-4F11-B4A9-313E465119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0A7CCB-A524-45F5-A1E8-C4080B48824F}" type="doc">
      <dgm:prSet loTypeId="urn:microsoft.com/office/officeart/2005/8/layout/chart3" loCatId="relationship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570385F7-450F-438C-B737-1C77E042A04E}" type="pres">
      <dgm:prSet presAssocID="{880A7CCB-A524-45F5-A1E8-C4080B48824F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D3D03892-5E95-477E-A7A5-17F989501440}" type="presOf" srcId="{880A7CCB-A524-45F5-A1E8-C4080B48824F}" destId="{570385F7-450F-438C-B737-1C77E042A04E}" srcOrd="0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92B56-4CCE-4C05-BBAE-10BB8624F7AC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67FF8-DDBD-4452-830D-7F4A281CBF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155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986B507-119D-41EA-BB31-D0ACF130D02F}" type="datetimeFigureOut">
              <a:rPr lang="fr-FR" smtClean="0"/>
              <a:t>20/03/2025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0E85C45-ABAF-4350-9AEC-9646EA5DDA5E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hart" Target="../charts/char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Journée portes ouvertes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Samedi 15 mars 2025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340768"/>
            <a:ext cx="2399490" cy="169031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3" y="3212976"/>
            <a:ext cx="2445091" cy="136815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733" y="4725144"/>
            <a:ext cx="2415426" cy="144016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1585174" cy="130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648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:a16="http://schemas.microsoft.com/office/drawing/2014/main" id="{1884C282-628B-4AE8-8FFB-1B85CB575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618" y="283487"/>
            <a:ext cx="8712968" cy="54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0575" indent="-2060575"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defRPr/>
            </a:pPr>
            <a:r>
              <a:rPr kumimoji="1" lang="fr-FR" sz="2400" b="1" dirty="0">
                <a:latin typeface="Verdana" pitchFamily="34" charset="0"/>
              </a:rPr>
              <a:t>CAP </a:t>
            </a:r>
            <a:r>
              <a:rPr lang="fr-F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Conducteur d’Installation de Production </a:t>
            </a:r>
            <a:endParaRPr kumimoji="1" lang="fr-FR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C63F7B-BCF9-4116-81A9-5F481F1D01D6}"/>
              </a:ext>
            </a:extLst>
          </p:cNvPr>
          <p:cNvSpPr/>
          <p:nvPr/>
        </p:nvSpPr>
        <p:spPr>
          <a:xfrm>
            <a:off x="309669" y="980728"/>
            <a:ext cx="3675909" cy="560153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fr-FR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compétences principales :</a:t>
            </a:r>
          </a:p>
          <a:p>
            <a:endParaRPr lang="fr-FR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cap="none" spc="0" dirty="0">
                <a:ln w="0"/>
                <a:solidFill>
                  <a:schemeClr val="tx1"/>
                </a:solidFill>
              </a:rPr>
              <a:t>Conduite et surveillance des installations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cap="none" spc="0" dirty="0">
                <a:ln w="0"/>
                <a:solidFill>
                  <a:schemeClr val="tx1"/>
                </a:solidFill>
              </a:rPr>
              <a:t>Maintenance de premier niveau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cap="none" spc="0" dirty="0">
                <a:ln w="0"/>
                <a:solidFill>
                  <a:schemeClr val="tx1"/>
                </a:solidFill>
              </a:rPr>
              <a:t>Effectuer les contrôles qualité et appliquer les règles d'hygiène, de sécurité et d'environnement</a:t>
            </a:r>
          </a:p>
          <a:p>
            <a:endParaRPr lang="fr-FR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 places</a:t>
            </a:r>
            <a:endParaRPr lang="fr-FR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heures par semaine de pratique professionnelle</a:t>
            </a:r>
          </a:p>
          <a:p>
            <a:endParaRPr lang="fr-FR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Débouchés :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Opérateur/Opératrice de production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Conducteur/conductrice de ligne de production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Agent de maintenance de premier niveau</a:t>
            </a:r>
          </a:p>
          <a:p>
            <a:endParaRPr lang="fr-F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Insertion professionnelle</a:t>
            </a:r>
          </a:p>
          <a:p>
            <a:r>
              <a:rPr lang="fr-FR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Passerelle Bac Pro (sur place disponible)</a:t>
            </a:r>
          </a:p>
          <a:p>
            <a:r>
              <a:rPr lang="fr-FR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Mention complémentaire (1 an)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581" y="1777804"/>
            <a:ext cx="3515883" cy="263691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24515"/>
            <a:ext cx="2502446" cy="218040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725144"/>
            <a:ext cx="259634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779740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07503" y="283551"/>
            <a:ext cx="8802813" cy="841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436688" indent="-1436688"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defRPr/>
            </a:pPr>
            <a:r>
              <a:rPr kumimoji="1" lang="fr-FR" sz="2400" b="1" dirty="0">
                <a:latin typeface="Verdana" pitchFamily="34" charset="0"/>
              </a:rPr>
              <a:t>Bac Pro	</a:t>
            </a:r>
          </a:p>
          <a:p>
            <a:pPr marL="1436688" indent="-1436688"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defRPr/>
            </a:pPr>
            <a:r>
              <a:rPr kumimoji="1" lang="fr-FR" sz="2000" b="1" dirty="0">
                <a:latin typeface="Verdana" pitchFamily="34" charset="0"/>
              </a:rPr>
              <a:t>Maintenance des Systèmes de Production Connectés</a:t>
            </a:r>
          </a:p>
        </p:txBody>
      </p:sp>
      <p:pic>
        <p:nvPicPr>
          <p:cNvPr id="7" name="Picture 10" descr="Résultat de recherche d'images pour &quot;maintenance des équipements industriels&quot;">
            <a:extLst>
              <a:ext uri="{FF2B5EF4-FFF2-40B4-BE49-F238E27FC236}">
                <a16:creationId xmlns:a16="http://schemas.microsoft.com/office/drawing/2014/main" id="{3E4FBF3D-CC98-41C8-ABD0-512240ADF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1479" y="1711159"/>
            <a:ext cx="4578837" cy="2347749"/>
          </a:xfrm>
          <a:prstGeom prst="rect">
            <a:avLst/>
          </a:prstGeom>
          <a:noFill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FA1EB7D-D656-493C-A458-17AEA913B947}"/>
              </a:ext>
            </a:extLst>
          </p:cNvPr>
          <p:cNvSpPr/>
          <p:nvPr/>
        </p:nvSpPr>
        <p:spPr>
          <a:xfrm>
            <a:off x="281724" y="1485606"/>
            <a:ext cx="3816425" cy="52322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fr-FR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Des compétences développées par Pôle :</a:t>
            </a:r>
          </a:p>
          <a:p>
            <a:endParaRPr lang="fr-FR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z="1400" b="0" cap="none" spc="0" dirty="0">
                <a:ln w="0"/>
                <a:solidFill>
                  <a:schemeClr val="tx1"/>
                </a:solidFill>
              </a:rPr>
              <a:t>Organiser et optimiser son intervention de maintenance</a:t>
            </a:r>
            <a:endParaRPr lang="fr-FR" sz="1400" dirty="0">
              <a:ln w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z="1400" dirty="0">
                <a:ln w="0"/>
              </a:rPr>
              <a:t>Réaliser les interventions de maintenance préventive et corrective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400" dirty="0">
                <a:ln w="0"/>
              </a:rPr>
              <a:t>Améliorations de manière </a:t>
            </a:r>
            <a:r>
              <a:rPr lang="fr-FR" sz="1400" dirty="0" err="1">
                <a:ln w="0"/>
              </a:rPr>
              <a:t>éco-responsable</a:t>
            </a:r>
            <a:endParaRPr lang="fr-FR" sz="1400" dirty="0">
              <a:ln w="0"/>
            </a:endParaRPr>
          </a:p>
          <a:p>
            <a:endParaRPr lang="fr-FR" sz="1400" dirty="0">
              <a:ln w="0"/>
            </a:endParaRPr>
          </a:p>
          <a:p>
            <a:r>
              <a:rPr lang="fr-F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places</a:t>
            </a:r>
            <a:endParaRPr lang="fr-FR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10h30 par semaine de pratique professionnelle</a:t>
            </a:r>
          </a:p>
          <a:p>
            <a:endParaRPr lang="fr-FR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sz="1400" dirty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Apprentissage possible en 1</a:t>
            </a:r>
            <a:r>
              <a:rPr lang="fr-FR" sz="1400" baseline="30000" dirty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ère</a:t>
            </a:r>
            <a:r>
              <a:rPr lang="fr-FR" sz="1400" dirty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 et Terminale</a:t>
            </a:r>
          </a:p>
          <a:p>
            <a:endParaRPr lang="fr-FR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Débouchés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1" dirty="0"/>
              <a:t>Technicien spécialisé </a:t>
            </a:r>
            <a:endParaRPr lang="fr-FR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1" dirty="0"/>
              <a:t>Agent de maîtrise ou chef d'équipe </a:t>
            </a:r>
            <a:endParaRPr lang="fr-FR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400" b="1" dirty="0"/>
              <a:t>Artisan ou entrepreneur </a:t>
            </a:r>
          </a:p>
          <a:p>
            <a:endParaRPr lang="fr-FR" sz="1400" b="1" dirty="0"/>
          </a:p>
          <a:p>
            <a:r>
              <a:rPr lang="fr-FR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Insertion professionnelle </a:t>
            </a:r>
          </a:p>
          <a:p>
            <a:r>
              <a:rPr lang="fr-FR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Poursuite d'études post-bac (BTS)</a:t>
            </a:r>
          </a:p>
          <a:p>
            <a:r>
              <a:rPr lang="fr-FR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Mention complémentaire</a:t>
            </a:r>
            <a:endParaRPr lang="fr-FR" sz="1400" dirty="0">
              <a:ln w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843FF06-77A0-4754-9302-EB7D9FD49B3F}"/>
              </a:ext>
            </a:extLst>
          </p:cNvPr>
          <p:cNvSpPr/>
          <p:nvPr/>
        </p:nvSpPr>
        <p:spPr>
          <a:xfrm>
            <a:off x="563062" y="1103740"/>
            <a:ext cx="8100392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Mécanique - Hydraulique - </a:t>
            </a:r>
            <a:r>
              <a:rPr lang="fr-F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Pneumatique - </a:t>
            </a:r>
            <a:r>
              <a:rPr lang="fr-FR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Electrique &amp; Réseau Ethernet</a:t>
            </a:r>
            <a:endParaRPr lang="fr-FR" sz="1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099" name="Picture 3" descr="D:\Bureau\Elie Cartan\Elie Cartan - SEP\Elie Cartan - SEP -  Pilote de ligne de production\SEP - Pilote de ligne de production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1305" y="3573016"/>
            <a:ext cx="3364465" cy="22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258" y="4549815"/>
            <a:ext cx="2051719" cy="153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071763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3181" y="476672"/>
            <a:ext cx="81439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Périodes de Formation</a:t>
            </a:r>
            <a:br>
              <a:rPr lang="fr-FR" dirty="0"/>
            </a:br>
            <a:r>
              <a:rPr lang="fr-FR" dirty="0"/>
              <a:t>en Milieu Professionnel (PFMP – « stage »)</a:t>
            </a:r>
          </a:p>
        </p:txBody>
      </p:sp>
      <p:sp>
        <p:nvSpPr>
          <p:cNvPr id="5" name="Rectangle 4"/>
          <p:cNvSpPr/>
          <p:nvPr/>
        </p:nvSpPr>
        <p:spPr>
          <a:xfrm>
            <a:off x="4549919" y="3789040"/>
            <a:ext cx="427055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3200" b="1" u="sng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BAC PRO :</a:t>
            </a:r>
          </a:p>
          <a:p>
            <a:r>
              <a:rPr lang="fr-FR" sz="3200" b="1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 </a:t>
            </a:r>
            <a:r>
              <a:rPr lang="fr-FR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semaines sur les 3 années de formation</a:t>
            </a:r>
          </a:p>
          <a:p>
            <a:r>
              <a:rPr lang="fr-FR" sz="2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(+ 6 semaines selon choix d’orientation en Terminale)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49919" y="1839452"/>
            <a:ext cx="42705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3200" b="1" u="sng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CAP :</a:t>
            </a:r>
          </a:p>
          <a:p>
            <a:r>
              <a:rPr lang="fr-FR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 semaines sur les 2 années de formation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74899">
            <a:off x="785931" y="2031344"/>
            <a:ext cx="1946490" cy="238569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21" y="4293096"/>
            <a:ext cx="3652021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031105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6912768" cy="86636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La 3</a:t>
            </a:r>
            <a:r>
              <a:rPr lang="fr-FR" baseline="30000" dirty="0"/>
              <a:t>ème</a:t>
            </a:r>
            <a:r>
              <a:rPr lang="fr-FR" dirty="0"/>
              <a:t> Prépa-Métiers</a:t>
            </a:r>
            <a:br>
              <a:rPr lang="fr-FR" dirty="0"/>
            </a:br>
            <a:r>
              <a:rPr lang="fr-FR" sz="3200" b="1" u="sng" dirty="0"/>
              <a:t>24 places  - 2 groupes de 11 élèves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34"/>
          <a:stretch/>
        </p:blipFill>
        <p:spPr>
          <a:xfrm>
            <a:off x="683568" y="1700808"/>
            <a:ext cx="7350731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13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520940" cy="548640"/>
          </a:xfrm>
        </p:spPr>
        <p:txBody>
          <a:bodyPr/>
          <a:lstStyle/>
          <a:p>
            <a:r>
              <a:rPr lang="fr-FR" u="sng" dirty="0">
                <a:solidFill>
                  <a:schemeClr val="accent2">
                    <a:lumMod val="75000"/>
                  </a:schemeClr>
                </a:solidFill>
              </a:rPr>
              <a:t>Elèves concernés &amp; objectifs de la formation </a:t>
            </a:r>
            <a:br>
              <a:rPr lang="fr-FR" u="sng" dirty="0">
                <a:solidFill>
                  <a:schemeClr val="accent2">
                    <a:lumMod val="75000"/>
                  </a:schemeClr>
                </a:solidFill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9372" y="1394822"/>
            <a:ext cx="8406592" cy="434459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fr-FR" u="sng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fr-FR" sz="2000" dirty="0"/>
              <a:t>Projet d'</a:t>
            </a:r>
            <a:r>
              <a:rPr lang="fr-FR" sz="2400" dirty="0">
                <a:solidFill>
                  <a:srgbClr val="0070C0"/>
                </a:solidFill>
              </a:rPr>
              <a:t>orientation vers la voie professionnelle </a:t>
            </a:r>
            <a:r>
              <a:rPr lang="fr-FR" sz="2000" dirty="0"/>
              <a:t>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0" dirty="0"/>
              <a:t>L'objectif principal est de préparer les élèves à intégrer une formation professionnelle (CAP, Bac pro...) ou à s'orienter vers l'apprentissage.</a:t>
            </a:r>
          </a:p>
          <a:p>
            <a:r>
              <a:rPr lang="fr-FR" sz="2000" dirty="0"/>
              <a:t>Volonté de </a:t>
            </a:r>
            <a:r>
              <a:rPr lang="fr-FR" sz="2400" dirty="0">
                <a:solidFill>
                  <a:srgbClr val="0070C0"/>
                </a:solidFill>
              </a:rPr>
              <a:t>découvrir différents secteurs professionnels </a:t>
            </a:r>
            <a:r>
              <a:rPr lang="fr-FR" sz="2000" dirty="0"/>
              <a:t>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0" dirty="0"/>
              <a:t>Ils souhaitent explorer plusieurs métiers et secteurs d'activité pour affiner leur projet d'orientation.</a:t>
            </a:r>
          </a:p>
          <a:p>
            <a:r>
              <a:rPr lang="fr-FR" sz="2000" dirty="0"/>
              <a:t>Besoin de </a:t>
            </a:r>
            <a:r>
              <a:rPr lang="fr-FR" sz="2400" dirty="0">
                <a:solidFill>
                  <a:srgbClr val="0070C0"/>
                </a:solidFill>
              </a:rPr>
              <a:t>consolider les compétences de base </a:t>
            </a:r>
            <a:r>
              <a:rPr lang="fr-FR" sz="2000" dirty="0"/>
              <a:t>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0" dirty="0"/>
              <a:t>La 3ème prépa-métiers leur offre un cadre adapté pour progresser.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061789"/>
            <a:ext cx="2731796" cy="153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318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20940" cy="548640"/>
          </a:xfrm>
        </p:spPr>
        <p:txBody>
          <a:bodyPr/>
          <a:lstStyle/>
          <a:p>
            <a:r>
              <a:rPr lang="fr-FR" dirty="0"/>
              <a:t>Demande d'admission (en fin de 4ème)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4196" y="865100"/>
            <a:ext cx="8496276" cy="580426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/>
            <a:r>
              <a:rPr lang="fr-FR" dirty="0"/>
              <a:t>1- Formuler la demande (avant le 13 mai 2025) : </a:t>
            </a:r>
          </a:p>
          <a:p>
            <a:pPr lvl="1"/>
            <a:r>
              <a:rPr lang="fr-FR" dirty="0"/>
              <a:t>L'élève et ses parents doivent adresser </a:t>
            </a:r>
            <a:r>
              <a:rPr lang="fr-FR" b="1" u="sng" dirty="0">
                <a:solidFill>
                  <a:srgbClr val="0070C0"/>
                </a:solidFill>
              </a:rPr>
              <a:t>une demande d'admission dans le collège d'origine</a:t>
            </a:r>
            <a:endParaRPr lang="fr-FR" dirty="0"/>
          </a:p>
          <a:p>
            <a:pPr marL="0" lvl="1" indent="0">
              <a:buNone/>
            </a:pPr>
            <a:endParaRPr lang="fr-FR" b="1" dirty="0"/>
          </a:p>
          <a:p>
            <a:pPr marL="0" lvl="1" indent="0">
              <a:buNone/>
            </a:pPr>
            <a:r>
              <a:rPr lang="fr-FR" b="1" dirty="0"/>
              <a:t>2- Avis du conseil de classe : </a:t>
            </a:r>
          </a:p>
          <a:p>
            <a:pPr lvl="1"/>
            <a:r>
              <a:rPr lang="fr-FR" dirty="0"/>
              <a:t>Le conseil de classe émet un avis sur la demande de l'élève.</a:t>
            </a:r>
          </a:p>
          <a:p>
            <a:pPr marL="0" lvl="1" indent="0">
              <a:buNone/>
            </a:pPr>
            <a:endParaRPr lang="fr-FR" dirty="0"/>
          </a:p>
          <a:p>
            <a:r>
              <a:rPr lang="fr-FR" dirty="0"/>
              <a:t>3- Commission académique (20 mai 2025) - Examen des demandes : </a:t>
            </a:r>
          </a:p>
          <a:p>
            <a:pPr lvl="1"/>
            <a:r>
              <a:rPr lang="fr-FR" dirty="0"/>
              <a:t>Une commission académique examine les demandes d'admission et prend la décision finale.</a:t>
            </a:r>
          </a:p>
          <a:p>
            <a:pPr marL="0" lvl="1" indent="0">
              <a:buNone/>
            </a:pPr>
            <a:endParaRPr lang="fr-FR" dirty="0"/>
          </a:p>
          <a:p>
            <a:pPr marL="0" lvl="1" indent="0">
              <a:buNone/>
            </a:pPr>
            <a:r>
              <a:rPr lang="fr-FR" sz="1900" i="1" dirty="0"/>
              <a:t>Critères retenus : 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fr-FR" sz="1900" i="1" dirty="0"/>
              <a:t>origine du bassin de formation ;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fr-FR" sz="1900" i="1" dirty="0"/>
              <a:t>construction d’un projet professionnel ;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fr-FR" sz="1900" i="1" dirty="0"/>
              <a:t>bulletins scolaire ;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fr-FR" sz="1900" i="1" dirty="0"/>
              <a:t>avis Psy EN, professeur principal et chef d’établissement d’origine.</a:t>
            </a:r>
          </a:p>
          <a:p>
            <a:pPr marL="0" lvl="1" indent="0">
              <a:buNone/>
            </a:pPr>
            <a:endParaRPr lang="fr-FR" i="1" dirty="0"/>
          </a:p>
          <a:p>
            <a:pPr lvl="1"/>
            <a:r>
              <a:rPr lang="fr-FR" dirty="0"/>
              <a:t>La commission communique sa décision à l'établissement d'origine et à l'établissement d'accueil.</a:t>
            </a:r>
          </a:p>
          <a:p>
            <a:pPr marL="0" lvl="1" indent="0">
              <a:buNone/>
            </a:pPr>
            <a:endParaRPr lang="fr-FR" dirty="0"/>
          </a:p>
          <a:p>
            <a:r>
              <a:rPr lang="fr-FR" dirty="0"/>
              <a:t>4- Inscription définitive :</a:t>
            </a:r>
          </a:p>
          <a:p>
            <a:pPr lvl="1"/>
            <a:r>
              <a:rPr lang="fr-FR" dirty="0"/>
              <a:t>Si la demande est acceptée, l'élève procède à l'</a:t>
            </a:r>
            <a:r>
              <a:rPr lang="fr-FR" b="1" u="sng" dirty="0">
                <a:solidFill>
                  <a:srgbClr val="0070C0"/>
                </a:solidFill>
              </a:rPr>
              <a:t>inscription définitive dans l'établissement d'accueil.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927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6791" y="476672"/>
            <a:ext cx="7000924" cy="1364162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400" dirty="0"/>
              <a:t>Les formations professionnelles au lycée Elie Cartan</a:t>
            </a:r>
          </a:p>
        </p:txBody>
      </p:sp>
      <p:pic>
        <p:nvPicPr>
          <p:cNvPr id="1026" name="Picture 2" descr="D:\Bureau\Elie Cartan\Elie Cartan - SEP\SEP - Lycee (3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1" t="8781" r="4652" b="11056"/>
          <a:stretch/>
        </p:blipFill>
        <p:spPr bwMode="auto">
          <a:xfrm>
            <a:off x="1427535" y="2204864"/>
            <a:ext cx="6439437" cy="391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509120"/>
            <a:ext cx="2783458" cy="208759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17" y="1628800"/>
            <a:ext cx="2112235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340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27784" y="188640"/>
            <a:ext cx="3816424" cy="722344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L’offre du lycée</a:t>
            </a:r>
            <a:endParaRPr lang="fr-FR" sz="31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980728"/>
            <a:ext cx="4302586" cy="5455857"/>
          </a:xfrm>
        </p:spPr>
      </p:pic>
    </p:spTree>
    <p:extLst>
      <p:ext uri="{BB962C8B-B14F-4D97-AF65-F5344CB8AC3E}">
        <p14:creationId xmlns:p14="http://schemas.microsoft.com/office/powerpoint/2010/main" val="2445067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1457093097"/>
              </p:ext>
            </p:extLst>
          </p:nvPr>
        </p:nvGraphicFramePr>
        <p:xfrm>
          <a:off x="1026027" y="404664"/>
          <a:ext cx="733428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Égal 4"/>
          <p:cNvSpPr/>
          <p:nvPr/>
        </p:nvSpPr>
        <p:spPr>
          <a:xfrm>
            <a:off x="3275856" y="3181593"/>
            <a:ext cx="1152128" cy="922457"/>
          </a:xfrm>
          <a:prstGeom prst="mathEqual">
            <a:avLst>
              <a:gd name="adj1" fmla="val 16039"/>
              <a:gd name="adj2" fmla="val 1363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3" name="Graphique 12"/>
          <p:cNvGraphicFramePr/>
          <p:nvPr>
            <p:extLst>
              <p:ext uri="{D42A27DB-BD31-4B8C-83A1-F6EECF244321}">
                <p14:modId xmlns:p14="http://schemas.microsoft.com/office/powerpoint/2010/main" val="492691277"/>
              </p:ext>
            </p:extLst>
          </p:nvPr>
        </p:nvGraphicFramePr>
        <p:xfrm>
          <a:off x="1071538" y="150017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714976" y="4000504"/>
            <a:ext cx="34290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Section d’enseignement</a:t>
            </a:r>
          </a:p>
          <a:p>
            <a:r>
              <a:rPr lang="fr-FR" sz="2800" b="1" dirty="0"/>
              <a:t>Général et Technologique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51520" y="980728"/>
            <a:ext cx="28725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Section d’Enseignement Professionnel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500430" y="1167923"/>
            <a:ext cx="1374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</a:rPr>
              <a:t>16 apprentis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2428860" y="2857496"/>
            <a:ext cx="1201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</a:rPr>
              <a:t>144 élèves 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4656262" y="3357562"/>
            <a:ext cx="1173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>
                <a:ln w="17780" cmpd="sng">
                  <a:noFill/>
                  <a:prstDash val="solid"/>
                  <a:miter lim="800000"/>
                </a:ln>
                <a:solidFill>
                  <a:sysClr val="windowText" lastClr="000000"/>
                </a:solidFill>
              </a:rPr>
              <a:t>562 élèves</a:t>
            </a:r>
          </a:p>
        </p:txBody>
      </p:sp>
    </p:spTree>
    <p:extLst>
      <p:ext uri="{BB962C8B-B14F-4D97-AF65-F5344CB8AC3E}">
        <p14:creationId xmlns:p14="http://schemas.microsoft.com/office/powerpoint/2010/main" val="419315906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3" y="2278708"/>
            <a:ext cx="3808169" cy="417646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748" y="586409"/>
            <a:ext cx="4754614" cy="3702943"/>
          </a:xfrm>
          <a:prstGeom prst="rect">
            <a:avLst/>
          </a:prstGeom>
        </p:spPr>
      </p:pic>
      <p:sp>
        <p:nvSpPr>
          <p:cNvPr id="12" name="Espace réservé du contenu 5"/>
          <p:cNvSpPr>
            <a:spLocks noGrp="1"/>
          </p:cNvSpPr>
          <p:nvPr>
            <p:ph idx="1"/>
          </p:nvPr>
        </p:nvSpPr>
        <p:spPr>
          <a:xfrm>
            <a:off x="4501589" y="4653136"/>
            <a:ext cx="4050932" cy="179645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/>
            <a:r>
              <a:rPr lang="fr-FR" dirty="0"/>
              <a:t>AFFELNET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AVRIL : consulter les offres de formation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MAI : saisir les demandes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FIN JUIN : résultats des demandes</a:t>
            </a:r>
          </a:p>
          <a:p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251520" y="260648"/>
            <a:ext cx="345638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Procédure d’inscription</a:t>
            </a:r>
          </a:p>
          <a:p>
            <a:r>
              <a:rPr lang="fr-FR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L’année de 3</a:t>
            </a:r>
            <a:r>
              <a:rPr lang="fr-FR" sz="3200" baseline="30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ème</a:t>
            </a:r>
            <a:r>
              <a:rPr lang="fr-FR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38408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Bureau\Elie Cartan\Elie Cartan - SEP\Elie Cartan - SEP - Métiers de la mode\SEP - CAP Métiers de la mode (7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956" y="1777804"/>
            <a:ext cx="3956034" cy="263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5">
            <a:extLst>
              <a:ext uri="{FF2B5EF4-FFF2-40B4-BE49-F238E27FC236}">
                <a16:creationId xmlns:a16="http://schemas.microsoft.com/office/drawing/2014/main" id="{1884C282-628B-4AE8-8FFB-1B85CB575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843" y="299212"/>
            <a:ext cx="8712968" cy="54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0575" indent="-2060575"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defRPr/>
            </a:pPr>
            <a:r>
              <a:rPr kumimoji="1" lang="fr-FR" sz="2400" b="1" dirty="0">
                <a:latin typeface="Verdana" pitchFamily="34" charset="0"/>
              </a:rPr>
              <a:t>CAP </a:t>
            </a:r>
            <a:r>
              <a:rPr lang="fr-FR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Métiers de la Mode Vêtements Flous</a:t>
            </a:r>
            <a:endParaRPr kumimoji="1" lang="fr-FR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C63F7B-BCF9-4116-81A9-5F481F1D01D6}"/>
              </a:ext>
            </a:extLst>
          </p:cNvPr>
          <p:cNvSpPr/>
          <p:nvPr/>
        </p:nvSpPr>
        <p:spPr>
          <a:xfrm>
            <a:off x="204025" y="967366"/>
            <a:ext cx="3675909" cy="53860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fr-FR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 compétences principales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cap="none" spc="0" dirty="0">
                <a:ln w="0"/>
                <a:solidFill>
                  <a:schemeClr val="tx1"/>
                </a:solidFill>
              </a:rPr>
              <a:t>Maîtrise des techniques de base et avancées de la couture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cap="none" spc="0" dirty="0">
                <a:ln w="0"/>
                <a:solidFill>
                  <a:schemeClr val="tx1"/>
                </a:solidFill>
              </a:rPr>
              <a:t>Capacité à interpréter et à réaliser un modèle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cap="none" spc="0" dirty="0">
                <a:ln w="0"/>
                <a:solidFill>
                  <a:schemeClr val="tx1"/>
                </a:solidFill>
              </a:rPr>
              <a:t>Aptitude à travailler en équipe et à s'intégrer dans un environnement professionnel </a:t>
            </a:r>
          </a:p>
          <a:p>
            <a:endParaRPr lang="fr-FR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 places</a:t>
            </a:r>
          </a:p>
          <a:p>
            <a:r>
              <a:rPr lang="fr-FR" sz="1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heures par semaine de pratique professionnelle</a:t>
            </a:r>
          </a:p>
          <a:p>
            <a:endParaRPr lang="fr-FR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Débouchés :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Opérateur/Opératrice de fabrication en industries de l'habillement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Couturier/Couturière retoucheur/retoucheuse</a:t>
            </a:r>
          </a:p>
          <a:p>
            <a:endParaRPr lang="fr-F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fr-FR" sz="1600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Insertion professionnelle</a:t>
            </a:r>
          </a:p>
          <a:p>
            <a:r>
              <a:rPr lang="fr-FR" sz="1600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Passerelle Bac Pro (sur place disponible)</a:t>
            </a:r>
          </a:p>
          <a:p>
            <a:r>
              <a:rPr lang="fr-FR" sz="1600" dirty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Light Condensed" panose="020B0502040204020203" pitchFamily="34" charset="0"/>
              </a:rPr>
              <a:t>Mention complémentaire (1 an)</a:t>
            </a:r>
            <a:endParaRPr lang="fr-F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50" name="Picture 2" descr="D:\Bureau\Elie Cartan\Elie Cartan - SEP\Elie Cartan - SEP - Métiers de la mode\SEP - CAP Métiers de la mode (9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00192" y="3096482"/>
            <a:ext cx="2304377" cy="302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3968" y="4797152"/>
            <a:ext cx="2765520" cy="172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82011"/>
      </p:ext>
    </p:extLst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140</TotalTime>
  <Words>572</Words>
  <Application>Microsoft Office PowerPoint</Application>
  <PresentationFormat>Affichage à l'écran (4:3)</PresentationFormat>
  <Paragraphs>107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2" baseType="lpstr">
      <vt:lpstr>Arial</vt:lpstr>
      <vt:lpstr>Arial Black</vt:lpstr>
      <vt:lpstr>Bahnschrift Light Condensed</vt:lpstr>
      <vt:lpstr>Calibri</vt:lpstr>
      <vt:lpstr>Franklin Gothic Book</vt:lpstr>
      <vt:lpstr>Franklin Gothic Medium</vt:lpstr>
      <vt:lpstr>Tunga</vt:lpstr>
      <vt:lpstr>Verdana</vt:lpstr>
      <vt:lpstr>Wingdings</vt:lpstr>
      <vt:lpstr>Angles</vt:lpstr>
      <vt:lpstr>Journée portes ouvertes </vt:lpstr>
      <vt:lpstr>La 3ème Prépa-Métiers 24 places  - 2 groupes de 11 élèves </vt:lpstr>
      <vt:lpstr>Elèves concernés &amp; objectifs de la formation  </vt:lpstr>
      <vt:lpstr>Demande d'admission (en fin de 4ème) </vt:lpstr>
      <vt:lpstr>Les formations professionnelles au lycée Elie Cartan</vt:lpstr>
      <vt:lpstr>L’offre du lycée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Périodes de Formation en Milieu Professionnel (PFMP – « stage »)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Journée portes ouvertes</dc:title>
  <dc:creator>operateur</dc:creator>
  <cp:lastModifiedBy>proviseur</cp:lastModifiedBy>
  <cp:revision>25</cp:revision>
  <dcterms:created xsi:type="dcterms:W3CDTF">2025-03-14T07:54:46Z</dcterms:created>
  <dcterms:modified xsi:type="dcterms:W3CDTF">2025-03-20T11:36:09Z</dcterms:modified>
</cp:coreProperties>
</file>