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12"/>
  </p:notesMasterIdLst>
  <p:handoutMasterIdLst>
    <p:handoutMasterId r:id="rId13"/>
  </p:handoutMasterIdLst>
  <p:sldIdLst>
    <p:sldId id="281" r:id="rId2"/>
    <p:sldId id="269" r:id="rId3"/>
    <p:sldId id="275" r:id="rId4"/>
    <p:sldId id="279" r:id="rId5"/>
    <p:sldId id="271" r:id="rId6"/>
    <p:sldId id="278" r:id="rId7"/>
    <p:sldId id="258" r:id="rId8"/>
    <p:sldId id="268" r:id="rId9"/>
    <p:sldId id="270" r:id="rId10"/>
    <p:sldId id="273" r:id="rId11"/>
  </p:sldIdLst>
  <p:sldSz cx="12192000" cy="6858000"/>
  <p:notesSz cx="6799263" cy="9929813"/>
  <p:defaultTextStyle>
    <a:defPPr rtl="0"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6623" autoAdjust="0"/>
  </p:normalViewPr>
  <p:slideViewPr>
    <p:cSldViewPr snapToGrid="0">
      <p:cViewPr>
        <p:scale>
          <a:sx n="101" d="100"/>
          <a:sy n="101" d="100"/>
        </p:scale>
        <p:origin x="-90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xmlns="" id="{B85D0A90-FB26-42AE-AD9D-6A2B34C5B3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0C878FB3-D103-494F-B8A9-08B29130C4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FE8DB-BE45-4D05-B50C-C5751FEBBE5B}" type="datetime1">
              <a:rPr lang="fr-FR" smtClean="0"/>
              <a:pPr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673EA4B-3A07-463E-AB21-14B3F8FAA2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4A3C2187-BA99-4435-8718-D46B1A2EDF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6F285-9F2F-4BF9-8BF1-5F8919ADBD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1362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6D204-BD9D-4A29-8787-5672F1E4139C}" type="datetime1">
              <a:rPr lang="fr-FR" smtClean="0"/>
              <a:pPr/>
              <a:t>12/09/2025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8400-EF34-4A59-A5E9-8D7099A347D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21243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 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 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 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e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Connecteur droit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 rtlCol="0"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fld id="{BB9BEDB2-45E9-450A-BC82-71B419E4945D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C2EED9-9A9A-405B-9383-8166DBF07783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4E434B-00C0-4356-AA9E-AC24BA015279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6ED847A-7D84-4A9D-B1DB-A4BC6A675F26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e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Connecteur droit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563624" y="4682062"/>
            <a:ext cx="9070848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18A09988-3908-4887-B0FB-F00C54B4F92E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37032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FCF8C7-E20C-4A07-965F-D02B7D104B74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06984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069848" y="2755898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37336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373368" y="2756581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2172A1-B34B-4B7A-AD68-6960F5D00637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0C3741-C8A8-410E-91D5-0E699C93B4E1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21E0F2-BBE5-4E12-8C06-B41427B6EDB6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 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 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85800" y="609600"/>
            <a:ext cx="7772400" cy="53340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0780" cy="35052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7D189A-DC97-4AF6-9C22-629478279EAC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r">
              <a:defRPr/>
            </a:lvl1pPr>
          </a:lstStyle>
          <a:p>
            <a:pPr rtl="0"/>
            <a:endParaRPr lang="fr-FR" noProof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12" name="Rectangle 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 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rtlCol="0"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’image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2304" cy="3502152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360BA4FD-A018-40F9-BA3F-EE60D097A1D8}" type="datetime1">
              <a:rPr lang="fr-FR" noProof="0" smtClean="0"/>
              <a:pPr rtl="0"/>
              <a:t>12/09/2025</a:t>
            </a:fld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ABD5018B-B309-4B82-A52C-932551D00015}" type="datetime1">
              <a:rPr lang="fr-FR" noProof="0" smtClean="0"/>
              <a:pPr rtl="0"/>
              <a:t>12/09/2025</a:t>
            </a:fld>
            <a:endParaRPr lang="fr-FR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lie-cartan.ent.auvergnerhonealpes.f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eliecartan.viesco@ac-grenoble.fr" TargetMode="External"/><Relationship Id="rId2" Type="http://schemas.openxmlformats.org/officeDocument/2006/relationships/hyperlink" Target="mailto:cartan.secretariateleves@ac-grenoble.f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rcoursup.f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238" y="134574"/>
            <a:ext cx="8823489" cy="6643468"/>
          </a:xfrm>
        </p:spPr>
      </p:pic>
    </p:spTree>
    <p:extLst>
      <p:ext uri="{BB962C8B-B14F-4D97-AF65-F5344CB8AC3E}">
        <p14:creationId xmlns:p14="http://schemas.microsoft.com/office/powerpoint/2010/main" val="3144292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47A6280-D67E-40C2-B7CB-81F871B18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Prochains jalons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17C5A860-84F0-4D4C-806A-DDEBD836F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Vacances d’automne : alertes </a:t>
            </a:r>
          </a:p>
          <a:p>
            <a:r>
              <a:rPr lang="fr-FR" dirty="0"/>
              <a:t>Décembre : relevé de notes, rencontres parents / </a:t>
            </a:r>
            <a:r>
              <a:rPr lang="fr-FR" dirty="0" smtClean="0"/>
              <a:t>professeurs</a:t>
            </a:r>
          </a:p>
          <a:p>
            <a:r>
              <a:rPr lang="fr-FR" dirty="0" smtClean="0"/>
              <a:t>Janvier pour les conseils de classe 1</a:t>
            </a:r>
            <a:r>
              <a:rPr lang="fr-FR" baseline="30000" dirty="0" smtClean="0"/>
              <a:t>er</a:t>
            </a:r>
            <a:r>
              <a:rPr lang="fr-FR" dirty="0" smtClean="0"/>
              <a:t> semestre : choix provisoire des EDS</a:t>
            </a:r>
          </a:p>
          <a:p>
            <a:r>
              <a:rPr lang="fr-FR" dirty="0" smtClean="0"/>
              <a:t>Début juin pour les conseils de classe 2</a:t>
            </a:r>
            <a:r>
              <a:rPr lang="fr-FR" baseline="30000" dirty="0" smtClean="0"/>
              <a:t>ème</a:t>
            </a:r>
            <a:r>
              <a:rPr lang="fr-FR" dirty="0" smtClean="0"/>
              <a:t> semestre : choix définitif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844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Informations importantes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dirty="0" smtClean="0"/>
              <a:t>Emplois du temps, cantine et bus </a:t>
            </a:r>
            <a:r>
              <a:rPr lang="fr-FR" dirty="0" err="1" smtClean="0"/>
              <a:t>scoalires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PAP </a:t>
            </a:r>
            <a:r>
              <a:rPr lang="fr-FR" dirty="0"/>
              <a:t>/  PAI / PPS : calendrier, définition</a:t>
            </a:r>
          </a:p>
          <a:p>
            <a:pPr>
              <a:buNone/>
            </a:pPr>
            <a:r>
              <a:rPr lang="fr-FR" dirty="0" smtClean="0"/>
              <a:t>Retards </a:t>
            </a:r>
            <a:r>
              <a:rPr lang="fr-FR" dirty="0"/>
              <a:t>et absences : modalités</a:t>
            </a:r>
          </a:p>
          <a:p>
            <a:pPr>
              <a:buNone/>
            </a:pPr>
            <a:r>
              <a:rPr lang="fr-FR" dirty="0"/>
              <a:t>Aides sociales : appel au fonds social (dossier à retirer à l’intendance)</a:t>
            </a:r>
          </a:p>
          <a:p>
            <a:pPr marL="182880" lvl="1">
              <a:spcBef>
                <a:spcPts val="900"/>
              </a:spcBef>
              <a:buNone/>
            </a:pPr>
            <a:endParaRPr lang="fr-FR" sz="1800" dirty="0" smtClean="0"/>
          </a:p>
          <a:p>
            <a:pPr marL="182880" lvl="1">
              <a:spcBef>
                <a:spcPts val="900"/>
              </a:spcBef>
              <a:buNone/>
            </a:pPr>
            <a:r>
              <a:rPr lang="fr-FR" sz="1800" dirty="0" smtClean="0"/>
              <a:t>Stages </a:t>
            </a:r>
            <a:r>
              <a:rPr lang="fr-FR" sz="1800" dirty="0"/>
              <a:t>en voie professionnelle : rémunération, frais de déplacement, </a:t>
            </a:r>
            <a:r>
              <a:rPr lang="fr-FR" sz="1800" dirty="0" smtClean="0"/>
              <a:t>obligations</a:t>
            </a:r>
          </a:p>
          <a:p>
            <a:pPr marL="182880" lvl="1">
              <a:spcBef>
                <a:spcPts val="900"/>
              </a:spcBef>
              <a:buNone/>
            </a:pPr>
            <a:endParaRPr lang="fr-FR" sz="1800" dirty="0" smtClean="0"/>
          </a:p>
          <a:p>
            <a:pPr marL="182880" lvl="1">
              <a:spcBef>
                <a:spcPts val="900"/>
              </a:spcBef>
              <a:buNone/>
            </a:pPr>
            <a:r>
              <a:rPr lang="fr-FR" sz="1800" dirty="0" smtClean="0"/>
              <a:t>Dates prévisionnelles :</a:t>
            </a:r>
            <a:endParaRPr lang="fr-FR" sz="1800" dirty="0"/>
          </a:p>
          <a:p>
            <a:pPr marL="285750" lvl="1" indent="-285750">
              <a:spcBef>
                <a:spcPts val="900"/>
              </a:spcBef>
            </a:pPr>
            <a:r>
              <a:rPr lang="fr-FR" sz="1800" dirty="0" smtClean="0"/>
              <a:t>Semaine du 24/11 : devoir commun de français GT n°1</a:t>
            </a:r>
          </a:p>
          <a:p>
            <a:pPr marL="285750" lvl="1" indent="-285750">
              <a:spcBef>
                <a:spcPts val="900"/>
              </a:spcBef>
            </a:pPr>
            <a:r>
              <a:rPr lang="fr-FR" sz="1800" dirty="0" smtClean="0"/>
              <a:t>Semaine du 01/12 : début des </a:t>
            </a:r>
            <a:r>
              <a:rPr lang="fr-FR" sz="1800" smtClean="0"/>
              <a:t>rencontres parents-professeurs </a:t>
            </a:r>
            <a:endParaRPr lang="fr-FR" sz="1800" dirty="0" smtClean="0"/>
          </a:p>
          <a:p>
            <a:pPr marL="285750" lvl="1" indent="-285750">
              <a:spcBef>
                <a:spcPts val="900"/>
              </a:spcBef>
            </a:pPr>
            <a:r>
              <a:rPr lang="fr-FR" sz="1800" dirty="0" smtClean="0"/>
              <a:t>Semaine du 30/03 : devoir commun de français GT n°2</a:t>
            </a:r>
            <a:endParaRPr lang="fr-FR" sz="1800" dirty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300440C8-FCB0-41CD-A5D8-DEC0EE00F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789" y="340307"/>
            <a:ext cx="11517983" cy="62113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2800" b="1" dirty="0" smtClean="0"/>
              <a:t>EXAMENS</a:t>
            </a:r>
            <a:endParaRPr lang="fr-FR" b="1" dirty="0"/>
          </a:p>
          <a:p>
            <a:pPr>
              <a:buNone/>
            </a:pPr>
            <a:r>
              <a:rPr lang="fr-FR" b="1" dirty="0" smtClean="0"/>
              <a:t>Inscriptions</a:t>
            </a:r>
            <a:r>
              <a:rPr lang="fr-FR" dirty="0" smtClean="0"/>
              <a:t> </a:t>
            </a:r>
            <a:r>
              <a:rPr lang="fr-FR" dirty="0"/>
              <a:t>aux examens et aménagements des examens :	</a:t>
            </a:r>
          </a:p>
          <a:p>
            <a:pPr lvl="1"/>
            <a:r>
              <a:rPr lang="fr-FR" dirty="0"/>
              <a:t>Entre octobre et novembre</a:t>
            </a:r>
          </a:p>
          <a:p>
            <a:pPr lvl="1"/>
            <a:r>
              <a:rPr lang="fr-FR" dirty="0"/>
              <a:t>Dans l’établissement </a:t>
            </a:r>
          </a:p>
          <a:p>
            <a:pPr>
              <a:buNone/>
            </a:pPr>
            <a:r>
              <a:rPr lang="fr-FR" b="1" dirty="0"/>
              <a:t>Epreuves</a:t>
            </a:r>
            <a:r>
              <a:rPr lang="fr-FR" dirty="0"/>
              <a:t> de la </a:t>
            </a:r>
            <a:r>
              <a:rPr lang="fr-FR" u="sng" dirty="0"/>
              <a:t>voie GT </a:t>
            </a:r>
            <a:r>
              <a:rPr lang="fr-FR" dirty="0"/>
              <a:t>: juin 2026 </a:t>
            </a:r>
          </a:p>
          <a:p>
            <a:pPr lvl="1"/>
            <a:r>
              <a:rPr lang="pt-BR" dirty="0"/>
              <a:t>Français (écrit anticipé) : vendredi 12 juin 2026 : </a:t>
            </a:r>
            <a:r>
              <a:rPr lang="pt-BR" dirty="0" smtClean="0"/>
              <a:t>8h–12h – coef. 5</a:t>
            </a:r>
            <a:endParaRPr lang="pt-BR" dirty="0"/>
          </a:p>
          <a:p>
            <a:pPr lvl="1"/>
            <a:r>
              <a:rPr lang="fr-FR" dirty="0"/>
              <a:t>Français (oral anticipé) : du 22 juin au 3 juillet </a:t>
            </a:r>
            <a:r>
              <a:rPr lang="fr-FR" dirty="0" smtClean="0"/>
              <a:t>2026 </a:t>
            </a:r>
            <a:r>
              <a:rPr lang="pt-BR" dirty="0" smtClean="0"/>
              <a:t>– </a:t>
            </a:r>
            <a:r>
              <a:rPr lang="pt-BR" dirty="0"/>
              <a:t>coef. 5</a:t>
            </a:r>
          </a:p>
          <a:p>
            <a:pPr lvl="1"/>
            <a:r>
              <a:rPr lang="fr-FR" dirty="0" smtClean="0"/>
              <a:t>Mathématiques </a:t>
            </a:r>
            <a:r>
              <a:rPr lang="fr-FR" dirty="0"/>
              <a:t>(écrit anticipé) : fin juin 2026 – </a:t>
            </a:r>
            <a:r>
              <a:rPr lang="fr-FR" dirty="0" err="1"/>
              <a:t>coef</a:t>
            </a:r>
            <a:r>
              <a:rPr lang="fr-FR" dirty="0"/>
              <a:t>. </a:t>
            </a:r>
            <a:r>
              <a:rPr lang="fr-FR" dirty="0" smtClean="0"/>
              <a:t>2</a:t>
            </a:r>
            <a:endParaRPr lang="fr-FR" dirty="0"/>
          </a:p>
          <a:p>
            <a:pPr lvl="0">
              <a:buClr>
                <a:prstClr val="black">
                  <a:lumMod val="85000"/>
                  <a:lumOff val="15000"/>
                </a:prstClr>
              </a:buClr>
              <a:buNone/>
            </a:pPr>
            <a:r>
              <a:rPr lang="fr-FR" b="1" dirty="0">
                <a:solidFill>
                  <a:prstClr val="black"/>
                </a:solidFill>
              </a:rPr>
              <a:t>Epreuves</a:t>
            </a:r>
            <a:r>
              <a:rPr lang="fr-FR" dirty="0">
                <a:solidFill>
                  <a:prstClr val="black"/>
                </a:solidFill>
              </a:rPr>
              <a:t> de la </a:t>
            </a:r>
            <a:r>
              <a:rPr lang="fr-FR" u="sng" dirty="0">
                <a:solidFill>
                  <a:prstClr val="black"/>
                </a:solidFill>
              </a:rPr>
              <a:t>voie PRO </a:t>
            </a:r>
            <a:r>
              <a:rPr lang="fr-FR" dirty="0">
                <a:solidFill>
                  <a:prstClr val="black"/>
                </a:solidFill>
              </a:rPr>
              <a:t>: juin 2026 </a:t>
            </a:r>
          </a:p>
          <a:p>
            <a:pPr lvl="1">
              <a:buClr>
                <a:prstClr val="black">
                  <a:lumMod val="85000"/>
                  <a:lumOff val="15000"/>
                </a:prstClr>
              </a:buClr>
            </a:pPr>
            <a:r>
              <a:rPr lang="fr-FR" dirty="0">
                <a:solidFill>
                  <a:prstClr val="black"/>
                </a:solidFill>
              </a:rPr>
              <a:t>CCF Maths-Sciences </a:t>
            </a:r>
            <a:endParaRPr lang="fr-FR" dirty="0"/>
          </a:p>
          <a:p>
            <a:pPr marL="274320" lvl="1" indent="0">
              <a:buNone/>
            </a:pPr>
            <a:endParaRPr lang="fr-FR" dirty="0" smtClean="0"/>
          </a:p>
          <a:p>
            <a:r>
              <a:rPr lang="fr-FR" dirty="0" smtClean="0"/>
              <a:t>Évaluations 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Contrôle continu : 40% de la note finale</a:t>
            </a:r>
          </a:p>
          <a:p>
            <a:pPr lvl="2"/>
            <a:r>
              <a:rPr lang="fr-FR" dirty="0" smtClean="0"/>
              <a:t>EMC </a:t>
            </a:r>
            <a:r>
              <a:rPr lang="fr-FR" dirty="0"/>
              <a:t>(</a:t>
            </a:r>
            <a:r>
              <a:rPr lang="fr-FR" dirty="0" err="1"/>
              <a:t>coef</a:t>
            </a:r>
            <a:r>
              <a:rPr lang="fr-FR" dirty="0"/>
              <a:t> </a:t>
            </a:r>
            <a:r>
              <a:rPr lang="fr-FR" dirty="0" smtClean="0"/>
              <a:t>2), </a:t>
            </a:r>
            <a:r>
              <a:rPr lang="fr-FR" dirty="0"/>
              <a:t>Histoire-géographie (</a:t>
            </a:r>
            <a:r>
              <a:rPr lang="fr-FR" dirty="0" err="1"/>
              <a:t>coef</a:t>
            </a:r>
            <a:r>
              <a:rPr lang="fr-FR" dirty="0"/>
              <a:t> </a:t>
            </a:r>
            <a:r>
              <a:rPr lang="fr-FR" dirty="0" smtClean="0"/>
              <a:t>6), </a:t>
            </a:r>
            <a:r>
              <a:rPr lang="fr-FR" dirty="0"/>
              <a:t>LVA et LVB (</a:t>
            </a:r>
            <a:r>
              <a:rPr lang="fr-FR" dirty="0" err="1"/>
              <a:t>coef</a:t>
            </a:r>
            <a:r>
              <a:rPr lang="fr-FR" dirty="0"/>
              <a:t> </a:t>
            </a:r>
            <a:r>
              <a:rPr lang="fr-FR" dirty="0" smtClean="0"/>
              <a:t>6 chacune), </a:t>
            </a:r>
            <a:r>
              <a:rPr lang="fr-FR" dirty="0"/>
              <a:t>Enseignement scientifique (</a:t>
            </a:r>
            <a:r>
              <a:rPr lang="fr-FR" dirty="0" err="1"/>
              <a:t>coef</a:t>
            </a:r>
            <a:r>
              <a:rPr lang="fr-FR" dirty="0"/>
              <a:t> </a:t>
            </a:r>
            <a:r>
              <a:rPr lang="fr-FR" dirty="0" smtClean="0"/>
              <a:t>6), EDS abandonnée </a:t>
            </a:r>
            <a:r>
              <a:rPr lang="fr-FR" dirty="0"/>
              <a:t>(</a:t>
            </a:r>
            <a:r>
              <a:rPr lang="fr-FR" dirty="0" err="1"/>
              <a:t>coef</a:t>
            </a:r>
            <a:r>
              <a:rPr lang="fr-FR" dirty="0"/>
              <a:t> 8), Enseignements optionnels (</a:t>
            </a:r>
            <a:r>
              <a:rPr lang="fr-FR" dirty="0" err="1"/>
              <a:t>coef</a:t>
            </a:r>
            <a:r>
              <a:rPr lang="fr-FR" dirty="0"/>
              <a:t> 2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Epreuves </a:t>
            </a:r>
            <a:r>
              <a:rPr lang="fr-FR" dirty="0"/>
              <a:t>terminales : 60% de la note finale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2737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E340623-E721-4BC8-A364-34B442543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être </a:t>
            </a:r>
            <a:r>
              <a:rPr lang="fr-FR" dirty="0" err="1"/>
              <a:t>informé-e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253DC12-D069-4BBD-B46C-8FCC486EA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https://elie-cartan.ent.auvergnerhonealpes.fr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 descr="https://elie-cartan.ent.auvergnerhonealpes.fr/lectureFichiergw.do?ID_FICHIER=12998">
            <a:extLst>
              <a:ext uri="{FF2B5EF4-FFF2-40B4-BE49-F238E27FC236}">
                <a16:creationId xmlns:a16="http://schemas.microsoft.com/office/drawing/2014/main" xmlns="" id="{10CEC5C1-C4E1-4C1A-A2A0-1A322398E54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635" y="2475891"/>
            <a:ext cx="3171825" cy="3648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7227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14AC283-D11E-4BDC-B1C5-FBB9A2600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0"/>
            <a:ext cx="12192000" cy="660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92948A7-2532-415F-AB86-E748D5288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nous contacter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23626CF-8DC3-40A7-8A98-36C697F1D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Questions administratives : </a:t>
            </a:r>
            <a:r>
              <a:rPr lang="fr-FR" dirty="0" smtClean="0"/>
              <a:t>dossier </a:t>
            </a:r>
            <a:r>
              <a:rPr lang="fr-FR" dirty="0"/>
              <a:t>scolaire administratif, bourses, examens, </a:t>
            </a:r>
            <a:r>
              <a:rPr lang="fr-FR" dirty="0" smtClean="0"/>
              <a:t>inscriptions</a:t>
            </a:r>
            <a:endParaRPr lang="fr-FR" dirty="0"/>
          </a:p>
          <a:p>
            <a:pPr marL="0" indent="0">
              <a:buNone/>
            </a:pPr>
            <a:r>
              <a:rPr lang="fr-FR" dirty="0" smtClean="0">
                <a:hlinkClick r:id="rId2"/>
              </a:rPr>
              <a:t>cartan.secretariateleves@ac-grenoble.fr</a:t>
            </a:r>
            <a:r>
              <a:rPr lang="fr-FR" dirty="0" smtClean="0"/>
              <a:t> </a:t>
            </a:r>
          </a:p>
          <a:p>
            <a:r>
              <a:rPr lang="fr-FR" dirty="0" smtClean="0"/>
              <a:t>Questions </a:t>
            </a:r>
            <a:r>
              <a:rPr lang="fr-FR" dirty="0"/>
              <a:t>de vie scolaire </a:t>
            </a:r>
            <a:r>
              <a:rPr lang="fr-FR" dirty="0" smtClean="0"/>
              <a:t>: absences</a:t>
            </a:r>
            <a:r>
              <a:rPr lang="fr-FR" dirty="0"/>
              <a:t>, retards, disciplines, </a:t>
            </a:r>
            <a:r>
              <a:rPr lang="fr-FR" dirty="0" smtClean="0"/>
              <a:t>problèmes</a:t>
            </a:r>
            <a:endParaRPr lang="fr-FR" dirty="0"/>
          </a:p>
          <a:p>
            <a:pPr marL="0" indent="0">
              <a:buNone/>
            </a:pPr>
            <a:r>
              <a:rPr lang="fr-FR" dirty="0" smtClean="0">
                <a:hlinkClick r:id="rId3"/>
              </a:rPr>
              <a:t>eliecartan.viesco@ac-grenoble.fr</a:t>
            </a:r>
            <a:r>
              <a:rPr lang="fr-FR" dirty="0" smtClean="0"/>
              <a:t>  </a:t>
            </a:r>
          </a:p>
          <a:p>
            <a:pPr marL="0" indent="0">
              <a:buNone/>
            </a:pPr>
            <a:r>
              <a:rPr lang="fr-FR" dirty="0" smtClean="0"/>
              <a:t>Communiquer </a:t>
            </a:r>
            <a:r>
              <a:rPr lang="fr-FR" dirty="0"/>
              <a:t>avec un enseignant  : ENT messagerie</a:t>
            </a:r>
          </a:p>
          <a:p>
            <a:endParaRPr lang="fr-FR" dirty="0"/>
          </a:p>
          <a:p>
            <a:r>
              <a:rPr lang="fr-FR" dirty="0"/>
              <a:t>Fermeture des accueils téléphoniques et physiques des secrétariats les lundis et mardis après-midis</a:t>
            </a:r>
          </a:p>
          <a:p>
            <a:r>
              <a:rPr lang="fr-FR" dirty="0"/>
              <a:t>Pour rappel, il est nécessaire de prendre rendez-vous pour rencontrer un personnel du lycée, sauf cas de très grande urgence, la prise de rendez-vous s’effectuera par </a:t>
            </a:r>
            <a:r>
              <a:rPr lang="fr-FR" dirty="0" smtClean="0"/>
              <a:t>mail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3146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8F69DC5-52DA-DDB0-9F37-46C407B29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55267"/>
            <a:ext cx="10058400" cy="487977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Clr>
                <a:srgbClr val="262626"/>
              </a:buClr>
            </a:pPr>
            <a:endParaRPr lang="fr-FR" b="1" i="1" cap="all" dirty="0"/>
          </a:p>
          <a:p>
            <a:pPr>
              <a:buClr>
                <a:srgbClr val="262626"/>
              </a:buClr>
            </a:pPr>
            <a:endParaRPr lang="fr-FR" dirty="0"/>
          </a:p>
        </p:txBody>
      </p:sp>
      <p:pic>
        <p:nvPicPr>
          <p:cNvPr id="4" name="Image 4" descr="Une image contenant texte, équipement électronique, CD&#10;&#10;Description générée automatiquement">
            <a:extLst>
              <a:ext uri="{FF2B5EF4-FFF2-40B4-BE49-F238E27FC236}">
                <a16:creationId xmlns:a16="http://schemas.microsoft.com/office/drawing/2014/main" xmlns="" id="{FDBA2599-A087-13E5-E247-37A5DE593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327" y="748331"/>
            <a:ext cx="4592443" cy="508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56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D242FA6-94B9-B314-5DD4-E1434A9DB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L'orientation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40B8B8D-44FA-CF2A-96C8-35975EC85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7691" y="1754328"/>
            <a:ext cx="10744986" cy="444850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AutoNum type="arabicPeriod"/>
            </a:pPr>
            <a:r>
              <a:rPr lang="fr-FR" dirty="0" smtClean="0"/>
              <a:t>S'appuyer </a:t>
            </a:r>
            <a:r>
              <a:rPr lang="fr-FR" dirty="0"/>
              <a:t>sur le bilan de la classe de </a:t>
            </a:r>
            <a:r>
              <a:rPr lang="fr-FR" dirty="0" smtClean="0"/>
              <a:t>première</a:t>
            </a:r>
          </a:p>
          <a:p>
            <a:pPr lvl="1"/>
            <a:r>
              <a:rPr lang="fr-FR" dirty="0"/>
              <a:t>Analyser les résultats scolaires </a:t>
            </a:r>
          </a:p>
          <a:p>
            <a:pPr lvl="1"/>
            <a:r>
              <a:rPr lang="fr-FR" dirty="0" smtClean="0"/>
              <a:t>Évaluer </a:t>
            </a:r>
            <a:r>
              <a:rPr lang="fr-FR" dirty="0"/>
              <a:t>la motivation et l'intérêt </a:t>
            </a:r>
            <a:endParaRPr lang="fr-FR" dirty="0" smtClean="0"/>
          </a:p>
          <a:p>
            <a:pPr marL="0" indent="0">
              <a:buNone/>
            </a:pPr>
            <a:r>
              <a:rPr lang="fr-FR" dirty="0"/>
              <a:t>2. Le projet d'orientation et Parcoursup</a:t>
            </a:r>
          </a:p>
          <a:p>
            <a:pPr lvl="1">
              <a:buClr>
                <a:srgbClr val="262626"/>
              </a:buClr>
            </a:pPr>
            <a:r>
              <a:rPr lang="fr-FR" dirty="0"/>
              <a:t>Consulter les attendus des formations</a:t>
            </a:r>
          </a:p>
          <a:p>
            <a:pPr lvl="1">
              <a:buClr>
                <a:srgbClr val="262626"/>
              </a:buClr>
            </a:pPr>
            <a:r>
              <a:rPr lang="fr-FR" dirty="0" smtClean="0"/>
              <a:t>Tenir </a:t>
            </a:r>
            <a:r>
              <a:rPr lang="fr-FR" dirty="0"/>
              <a:t>compte des "portes ouvertes" et des salons d'orientation </a:t>
            </a:r>
            <a:endParaRPr lang="fr-FR" dirty="0" smtClean="0"/>
          </a:p>
          <a:p>
            <a:pPr marL="0" indent="0">
              <a:buClr>
                <a:srgbClr val="262626"/>
              </a:buClr>
              <a:buNone/>
            </a:pPr>
            <a:r>
              <a:rPr lang="fr-FR" dirty="0"/>
              <a:t>3. Solliciter les bonnes </a:t>
            </a:r>
            <a:r>
              <a:rPr lang="fr-FR" dirty="0" smtClean="0"/>
              <a:t>personnes</a:t>
            </a:r>
          </a:p>
          <a:p>
            <a:pPr marL="274320" lvl="1" indent="0">
              <a:buClr>
                <a:srgbClr val="262626"/>
              </a:buClr>
              <a:buNone/>
            </a:pPr>
            <a:r>
              <a:rPr lang="fr-FR" dirty="0"/>
              <a:t>Le professeur </a:t>
            </a:r>
            <a:r>
              <a:rPr lang="fr-FR" dirty="0" smtClean="0"/>
              <a:t>principal</a:t>
            </a:r>
          </a:p>
          <a:p>
            <a:pPr marL="274320" lvl="1" indent="0">
              <a:buClr>
                <a:srgbClr val="262626"/>
              </a:buClr>
              <a:buNone/>
            </a:pPr>
            <a:r>
              <a:rPr lang="fr-FR" dirty="0"/>
              <a:t>Le </a:t>
            </a:r>
            <a:r>
              <a:rPr lang="fr-FR" dirty="0" smtClean="0"/>
              <a:t>psychologue de l'Éducation nationale (ex-conseiller d'orientation)</a:t>
            </a:r>
          </a:p>
          <a:p>
            <a:pPr marL="0" indent="0">
              <a:buClr>
                <a:srgbClr val="262626"/>
              </a:buClr>
              <a:buNone/>
            </a:pPr>
            <a:r>
              <a:rPr lang="fr-FR" dirty="0"/>
              <a:t>4. Le rôle des </a:t>
            </a:r>
            <a:r>
              <a:rPr lang="fr-FR" dirty="0" smtClean="0"/>
              <a:t>parents</a:t>
            </a:r>
          </a:p>
          <a:p>
            <a:pPr marL="274320" lvl="1" indent="0">
              <a:buClr>
                <a:srgbClr val="262626"/>
              </a:buClr>
              <a:buNone/>
            </a:pPr>
            <a:r>
              <a:rPr lang="fr-FR" dirty="0"/>
              <a:t>Accompagner la recherche </a:t>
            </a:r>
            <a:r>
              <a:rPr lang="fr-FR" dirty="0" smtClean="0"/>
              <a:t>d'informations</a:t>
            </a:r>
          </a:p>
          <a:p>
            <a:pPr marL="274320" lvl="1" indent="0">
              <a:buClr>
                <a:srgbClr val="262626"/>
              </a:buClr>
              <a:buNone/>
            </a:pPr>
            <a:r>
              <a:rPr lang="fr-FR" dirty="0"/>
              <a:t>Éviter de projeter ses propres attentes</a:t>
            </a:r>
          </a:p>
        </p:txBody>
      </p:sp>
    </p:spTree>
    <p:extLst>
      <p:ext uri="{BB962C8B-B14F-4D97-AF65-F5344CB8AC3E}">
        <p14:creationId xmlns:p14="http://schemas.microsoft.com/office/powerpoint/2010/main" val="2615199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Dossier P</a:t>
            </a:r>
            <a:r>
              <a:rPr lang="fr-FR" dirty="0" smtClean="0"/>
              <a:t>arcoursup </a:t>
            </a:r>
            <a:r>
              <a:rPr lang="fr-FR" dirty="0"/>
              <a:t>: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Moyennes de l’année de première </a:t>
            </a:r>
            <a:r>
              <a:rPr lang="fr-FR" dirty="0" smtClean="0"/>
              <a:t>(divisée </a:t>
            </a:r>
            <a:r>
              <a:rPr lang="fr-FR" dirty="0"/>
              <a:t>en 2 semestres)</a:t>
            </a:r>
          </a:p>
          <a:p>
            <a:r>
              <a:rPr lang="fr-FR" dirty="0"/>
              <a:t>Moyennes de septembre à mars en terminale (1</a:t>
            </a:r>
            <a:r>
              <a:rPr lang="fr-FR" baseline="30000" dirty="0"/>
              <a:t>ère</a:t>
            </a:r>
            <a:r>
              <a:rPr lang="fr-FR" dirty="0"/>
              <a:t> période d’évaluation)</a:t>
            </a:r>
          </a:p>
          <a:p>
            <a:r>
              <a:rPr lang="fr-FR" dirty="0"/>
              <a:t>Appréciations des enseignants et de l’équipe pédagogique</a:t>
            </a:r>
          </a:p>
          <a:p>
            <a:r>
              <a:rPr lang="fr-FR" dirty="0"/>
              <a:t>Retards et absences</a:t>
            </a:r>
          </a:p>
          <a:p>
            <a:r>
              <a:rPr lang="fr-FR" dirty="0"/>
              <a:t>Implications : délégués, éco-délégués, CVL, MDL, AS, autres projets….</a:t>
            </a:r>
          </a:p>
          <a:p>
            <a:r>
              <a:rPr lang="fr-FR" dirty="0">
                <a:ea typeface="+mn-lt"/>
                <a:cs typeface="+mn-lt"/>
              </a:rPr>
              <a:t>Les notes aux épreuves anticipées </a:t>
            </a:r>
            <a:r>
              <a:rPr lang="fr-FR" dirty="0" smtClean="0">
                <a:ea typeface="+mn-lt"/>
                <a:cs typeface="+mn-lt"/>
              </a:rPr>
              <a:t>(français et maths) et </a:t>
            </a:r>
            <a:r>
              <a:rPr lang="fr-FR" dirty="0">
                <a:ea typeface="+mn-lt"/>
                <a:cs typeface="+mn-lt"/>
              </a:rPr>
              <a:t>aux </a:t>
            </a:r>
            <a:r>
              <a:rPr lang="fr-FR" dirty="0" smtClean="0">
                <a:ea typeface="+mn-lt"/>
                <a:cs typeface="+mn-lt"/>
              </a:rPr>
              <a:t>EDS sont </a:t>
            </a:r>
            <a:r>
              <a:rPr lang="fr-FR" dirty="0">
                <a:ea typeface="+mn-lt"/>
                <a:cs typeface="+mn-lt"/>
              </a:rPr>
              <a:t>pris en compte dans </a:t>
            </a:r>
            <a:r>
              <a:rPr lang="fr-FR" u="sng" dirty="0">
                <a:ea typeface="+mn-lt"/>
                <a:cs typeface="+mn-lt"/>
                <a:hlinkClick r:id="rId2"/>
              </a:rPr>
              <a:t>Parcoursup</a:t>
            </a:r>
            <a:r>
              <a:rPr lang="fr-FR" dirty="0">
                <a:ea typeface="+mn-lt"/>
                <a:cs typeface="+mn-lt"/>
              </a:rPr>
              <a:t>.</a:t>
            </a:r>
            <a:endParaRPr lang="fr-FR" dirty="0"/>
          </a:p>
          <a:p>
            <a:endParaRPr lang="fr-FR" dirty="0"/>
          </a:p>
          <a:p>
            <a:r>
              <a:rPr lang="fr-FR" dirty="0"/>
              <a:t>Le dossier n’est parfois qu’une étape dans le processus de sélection, il peut être complété par des épreuves écrites ou orales, des entretiens….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4741</TotalTime>
  <Words>361</Words>
  <Application>Microsoft Office PowerPoint</Application>
  <PresentationFormat>Personnalisé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Savon</vt:lpstr>
      <vt:lpstr>Présentation PowerPoint</vt:lpstr>
      <vt:lpstr>Informations importantes</vt:lpstr>
      <vt:lpstr>Présentation PowerPoint</vt:lpstr>
      <vt:lpstr>Pour être informé-e</vt:lpstr>
      <vt:lpstr>Présentation PowerPoint</vt:lpstr>
      <vt:lpstr>Pour nous contacter</vt:lpstr>
      <vt:lpstr>Présentation PowerPoint</vt:lpstr>
      <vt:lpstr>L'orientation</vt:lpstr>
      <vt:lpstr>Dossier Parcoursup : </vt:lpstr>
      <vt:lpstr>Prochains jalons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proviseur</dc:creator>
  <cp:lastModifiedBy>operateur</cp:lastModifiedBy>
  <cp:revision>308</cp:revision>
  <cp:lastPrinted>2025-09-11T10:07:22Z</cp:lastPrinted>
  <dcterms:created xsi:type="dcterms:W3CDTF">2022-09-07T10:04:35Z</dcterms:created>
  <dcterms:modified xsi:type="dcterms:W3CDTF">2025-09-12T07:13:11Z</dcterms:modified>
</cp:coreProperties>
</file>