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19"/>
  </p:notesMasterIdLst>
  <p:handoutMasterIdLst>
    <p:handoutMasterId r:id="rId20"/>
  </p:handoutMasterIdLst>
  <p:sldIdLst>
    <p:sldId id="256" r:id="rId2"/>
    <p:sldId id="269" r:id="rId3"/>
    <p:sldId id="275" r:id="rId4"/>
    <p:sldId id="279" r:id="rId5"/>
    <p:sldId id="271" r:id="rId6"/>
    <p:sldId id="278" r:id="rId7"/>
    <p:sldId id="257" r:id="rId8"/>
    <p:sldId id="258" r:id="rId9"/>
    <p:sldId id="270" r:id="rId10"/>
    <p:sldId id="268" r:id="rId11"/>
    <p:sldId id="263" r:id="rId12"/>
    <p:sldId id="264" r:id="rId13"/>
    <p:sldId id="272" r:id="rId14"/>
    <p:sldId id="276" r:id="rId15"/>
    <p:sldId id="277" r:id="rId16"/>
    <p:sldId id="274" r:id="rId17"/>
    <p:sldId id="273" r:id="rId18"/>
  </p:sldIdLst>
  <p:sldSz cx="12192000" cy="6858000"/>
  <p:notesSz cx="6858000" cy="9144000"/>
  <p:defaultTextStyle>
    <a:defPPr rtl="0">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6623" autoAdjust="0"/>
  </p:normalViewPr>
  <p:slideViewPr>
    <p:cSldViewPr snapToGrid="0">
      <p:cViewPr varScale="1">
        <p:scale>
          <a:sx n="79" d="100"/>
          <a:sy n="79" d="100"/>
        </p:scale>
        <p:origin x="1134" y="84"/>
      </p:cViewPr>
      <p:guideLst>
        <p:guide orient="horz" pos="2160"/>
        <p:guide pos="3840"/>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85D0A90-FB26-42AE-AD9D-6A2B34C5B34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0C878FB3-D103-494F-B8A9-08B29130C4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6FE8DB-BE45-4D05-B50C-C5751FEBBE5B}" type="datetime1">
              <a:rPr lang="fr-FR" smtClean="0"/>
              <a:pPr/>
              <a:t>04/09/2025</a:t>
            </a:fld>
            <a:endParaRPr lang="fr-FR"/>
          </a:p>
        </p:txBody>
      </p:sp>
      <p:sp>
        <p:nvSpPr>
          <p:cNvPr id="4" name="Espace réservé du pied de page 3">
            <a:extLst>
              <a:ext uri="{FF2B5EF4-FFF2-40B4-BE49-F238E27FC236}">
                <a16:creationId xmlns:a16="http://schemas.microsoft.com/office/drawing/2014/main" id="{3673EA4B-3A07-463E-AB21-14B3F8FAA28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4A3C2187-BA99-4435-8718-D46B1A2EDF3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36F285-9F2F-4BF9-8BF1-5F8919ADBDD8}" type="slidenum">
              <a:rPr lang="fr-FR" smtClean="0"/>
              <a:pPr/>
              <a:t>‹N°›</a:t>
            </a:fld>
            <a:endParaRPr lang="fr-FR"/>
          </a:p>
        </p:txBody>
      </p:sp>
    </p:spTree>
    <p:extLst>
      <p:ext uri="{BB962C8B-B14F-4D97-AF65-F5344CB8AC3E}">
        <p14:creationId xmlns:p14="http://schemas.microsoft.com/office/powerpoint/2010/main" val="5001362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B6D204-BD9D-4A29-8787-5672F1E4139C}" type="datetime1">
              <a:rPr lang="fr-FR" smtClean="0"/>
              <a:pPr/>
              <a:t>04/09/2025</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0" dirty="0"/>
              <a:t>Modifiez les styles du texte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568400-EF34-4A59-A5E9-8D7099A347DE}" type="slidenum">
              <a:rPr lang="fr-FR" smtClean="0"/>
              <a:pPr/>
              <a:t>‹N°›</a:t>
            </a:fld>
            <a:endParaRPr lang="fr-FR" dirty="0"/>
          </a:p>
        </p:txBody>
      </p:sp>
    </p:spTree>
    <p:extLst>
      <p:ext uri="{BB962C8B-B14F-4D97-AF65-F5344CB8AC3E}">
        <p14:creationId xmlns:p14="http://schemas.microsoft.com/office/powerpoint/2010/main" val="216212432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8568400-EF34-4A59-A5E9-8D7099A347DE}" type="slidenum">
              <a:rPr lang="fr-FR" smtClean="0"/>
              <a:pPr/>
              <a:t>1</a:t>
            </a:fld>
            <a:endParaRPr lang="fr-FR"/>
          </a:p>
        </p:txBody>
      </p:sp>
    </p:spTree>
    <p:extLst>
      <p:ext uri="{BB962C8B-B14F-4D97-AF65-F5344CB8AC3E}">
        <p14:creationId xmlns:p14="http://schemas.microsoft.com/office/powerpoint/2010/main" val="1951099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e 3"/>
          <p:cNvGrpSpPr/>
          <p:nvPr/>
        </p:nvGrpSpPr>
        <p:grpSpPr>
          <a:xfrm>
            <a:off x="5250180" y="1267730"/>
            <a:ext cx="1691640" cy="645295"/>
            <a:chOff x="5318306" y="1386268"/>
            <a:chExt cx="1567331" cy="645295"/>
          </a:xfrm>
        </p:grpSpPr>
        <p:cxnSp>
          <p:nvCxnSpPr>
            <p:cNvPr id="17" name="Connecteur droit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ctrTitle"/>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Sous-titre 2"/>
          <p:cNvSpPr>
            <a:spLocks noGrp="1"/>
          </p:cNvSpPr>
          <p:nvPr>
            <p:ph type="subTitle" idx="1"/>
          </p:nvPr>
        </p:nvSpPr>
        <p:spPr>
          <a:xfrm>
            <a:off x="1562100" y="4682062"/>
            <a:ext cx="9070848" cy="457201"/>
          </a:xfrm>
        </p:spPr>
        <p:txBody>
          <a:bodyPr rtlCol="0">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FR" noProof="0"/>
              <a:t>Modifiez le style des sous-titres du masque</a:t>
            </a:r>
          </a:p>
        </p:txBody>
      </p:sp>
      <p:sp>
        <p:nvSpPr>
          <p:cNvPr id="20" name="Espace réservé de la date 19"/>
          <p:cNvSpPr>
            <a:spLocks noGrp="1"/>
          </p:cNvSpPr>
          <p:nvPr>
            <p:ph type="dt" sz="half" idx="10"/>
          </p:nvPr>
        </p:nvSpPr>
        <p:spPr>
          <a:xfrm>
            <a:off x="5318760" y="1341255"/>
            <a:ext cx="1554480" cy="527213"/>
          </a:xfrm>
        </p:spPr>
        <p:txBody>
          <a:bodyPr rtlCol="0"/>
          <a:lstStyle>
            <a:lvl1pPr algn="ctr">
              <a:defRPr sz="1300" spc="0" baseline="0">
                <a:solidFill>
                  <a:schemeClr val="tx1"/>
                </a:solidFill>
                <a:latin typeface="+mn-lt"/>
              </a:defRPr>
            </a:lvl1pPr>
          </a:lstStyle>
          <a:p>
            <a:pPr rtl="0"/>
            <a:fld id="{BB9BEDB2-45E9-450A-BC82-71B419E4945D}" type="datetime1">
              <a:rPr lang="fr-FR" noProof="0" smtClean="0"/>
              <a:pPr rtl="0"/>
              <a:t>04/09/2025</a:t>
            </a:fld>
            <a:endParaRPr lang="fr-FR" noProof="0"/>
          </a:p>
        </p:txBody>
      </p:sp>
      <p:sp>
        <p:nvSpPr>
          <p:cNvPr id="21" name="Espace réservé du pied de page 20"/>
          <p:cNvSpPr>
            <a:spLocks noGrp="1"/>
          </p:cNvSpPr>
          <p:nvPr>
            <p:ph type="ftr" sz="quarter" idx="11"/>
          </p:nvPr>
        </p:nvSpPr>
        <p:spPr>
          <a:xfrm>
            <a:off x="1453896" y="5211060"/>
            <a:ext cx="5905500" cy="228600"/>
          </a:xfrm>
        </p:spPr>
        <p:txBody>
          <a:bodyPr rtlCol="0"/>
          <a:lstStyle>
            <a:lvl1pPr algn="l">
              <a:defRPr>
                <a:solidFill>
                  <a:schemeClr val="tx1">
                    <a:lumMod val="75000"/>
                    <a:lumOff val="25000"/>
                  </a:schemeClr>
                </a:solidFill>
              </a:defRPr>
            </a:lvl1pPr>
          </a:lstStyle>
          <a:p>
            <a:pPr rtl="0"/>
            <a:endParaRPr lang="fr-FR" noProof="0"/>
          </a:p>
        </p:txBody>
      </p:sp>
      <p:sp>
        <p:nvSpPr>
          <p:cNvPr id="22" name="Espace réservé du numéro de diapositive 21"/>
          <p:cNvSpPr>
            <a:spLocks noGrp="1"/>
          </p:cNvSpPr>
          <p:nvPr>
            <p:ph type="sldNum" sz="quarter" idx="12"/>
          </p:nvPr>
        </p:nvSpPr>
        <p:spPr>
          <a:xfrm>
            <a:off x="8606919" y="5212080"/>
            <a:ext cx="2111881" cy="228600"/>
          </a:xfrm>
        </p:spPr>
        <p:txBody>
          <a:bodyPr rtlCol="0"/>
          <a:lstStyle>
            <a:lvl1pPr>
              <a:defRPr>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vertical 2"/>
          <p:cNvSpPr>
            <a:spLocks noGrp="1"/>
          </p:cNvSpPr>
          <p:nvPr>
            <p:ph type="body" orient="vert" idx="1" hasCustomPrompt="1"/>
          </p:nvPr>
        </p:nvSpPr>
        <p:spPr/>
        <p:txBody>
          <a:bodyPr vert="eaVert"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87C2EED9-9A9A-405B-9383-8166DBF07783}" type="datetime1">
              <a:rPr lang="fr-FR" noProof="0" smtClean="0"/>
              <a:pPr rtl="0"/>
              <a:t>04/09/2025</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991600" y="762000"/>
            <a:ext cx="2362200" cy="5257800"/>
          </a:xfrm>
        </p:spPr>
        <p:txBody>
          <a:bodyPr vert="eaVert" rtlCol="0"/>
          <a:lstStyle/>
          <a:p>
            <a:pPr rtl="0"/>
            <a:r>
              <a:rPr lang="fr-FR" noProof="0"/>
              <a:t>Modifiez le style du titre</a:t>
            </a:r>
          </a:p>
        </p:txBody>
      </p:sp>
      <p:sp>
        <p:nvSpPr>
          <p:cNvPr id="3" name="Espace réservé du texte vertical 2"/>
          <p:cNvSpPr>
            <a:spLocks noGrp="1"/>
          </p:cNvSpPr>
          <p:nvPr>
            <p:ph type="body" orient="vert" idx="1" hasCustomPrompt="1"/>
          </p:nvPr>
        </p:nvSpPr>
        <p:spPr>
          <a:xfrm>
            <a:off x="838200" y="762000"/>
            <a:ext cx="8077200" cy="5257800"/>
          </a:xfrm>
        </p:spPr>
        <p:txBody>
          <a:bodyPr vert="eaVert"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D44E434B-00C0-4356-AA9E-AC24BA015279}" type="datetime1">
              <a:rPr lang="fr-FR" noProof="0" smtClean="0"/>
              <a:pPr rtl="0"/>
              <a:t>04/09/2025</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idx="1" hasCustomPrompt="1"/>
          </p:nvPr>
        </p:nvSpPr>
        <p:spPr/>
        <p:txBody>
          <a:bodyPr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A6ED847A-7D84-4A9D-B1DB-A4BC6A675F26}" type="datetime1">
              <a:rPr lang="fr-FR" noProof="0" smtClean="0"/>
              <a:pPr rtl="0"/>
              <a:t>04/09/2025</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e 30"/>
          <p:cNvGrpSpPr/>
          <p:nvPr/>
        </p:nvGrpSpPr>
        <p:grpSpPr>
          <a:xfrm>
            <a:off x="5250180" y="1267730"/>
            <a:ext cx="1691640" cy="645295"/>
            <a:chOff x="5318306" y="1386268"/>
            <a:chExt cx="1567331" cy="645295"/>
          </a:xfrm>
        </p:grpSpPr>
        <p:cxnSp>
          <p:nvCxnSpPr>
            <p:cNvPr id="32" name="Connecteur droit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title"/>
          </p:nvPr>
        </p:nvSpPr>
        <p:spPr>
          <a:xfrm>
            <a:off x="1563623" y="2094309"/>
            <a:ext cx="9070848" cy="2587752"/>
          </a:xfrm>
        </p:spPr>
        <p:txBody>
          <a:bodyPr rtlCol="0"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Espace réservé du texte 2"/>
          <p:cNvSpPr>
            <a:spLocks noGrp="1"/>
          </p:cNvSpPr>
          <p:nvPr>
            <p:ph type="body" idx="1" hasCustomPrompt="1"/>
          </p:nvPr>
        </p:nvSpPr>
        <p:spPr>
          <a:xfrm>
            <a:off x="1563624" y="4682062"/>
            <a:ext cx="9070848" cy="457200"/>
          </a:xfrm>
        </p:spPr>
        <p:txBody>
          <a:bodyPr rtlCol="0"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FR" noProof="0"/>
              <a:t>Modifiez les styles du texte</a:t>
            </a:r>
          </a:p>
        </p:txBody>
      </p:sp>
      <p:sp>
        <p:nvSpPr>
          <p:cNvPr id="4" name="Espace réservé de la date 3"/>
          <p:cNvSpPr>
            <a:spLocks noGrp="1"/>
          </p:cNvSpPr>
          <p:nvPr>
            <p:ph type="dt" sz="half" idx="10"/>
          </p:nvPr>
        </p:nvSpPr>
        <p:spPr>
          <a:xfrm>
            <a:off x="5321808" y="1344502"/>
            <a:ext cx="1554480" cy="530352"/>
          </a:xfrm>
        </p:spPr>
        <p:txBody>
          <a:bodyPr rtlCol="0"/>
          <a:lstStyle>
            <a:lvl1pPr algn="ctr">
              <a:defRPr lang="en-US" sz="1300" kern="1200" spc="0" baseline="0">
                <a:solidFill>
                  <a:schemeClr val="tx1"/>
                </a:solidFill>
                <a:latin typeface="+mn-lt"/>
                <a:ea typeface="+mn-ea"/>
                <a:cs typeface="+mn-cs"/>
              </a:defRPr>
            </a:lvl1pPr>
          </a:lstStyle>
          <a:p>
            <a:pPr rtl="0"/>
            <a:fld id="{18A09988-3908-4887-B0FB-F00C54B4F92E}" type="datetime1">
              <a:rPr lang="fr-FR" noProof="0" smtClean="0"/>
              <a:pPr rtl="0"/>
              <a:t>04/09/2025</a:t>
            </a:fld>
            <a:endParaRPr lang="fr-FR" noProof="0"/>
          </a:p>
        </p:txBody>
      </p:sp>
      <p:sp>
        <p:nvSpPr>
          <p:cNvPr id="5" name="Espace réservé du pied de page 4"/>
          <p:cNvSpPr>
            <a:spLocks noGrp="1"/>
          </p:cNvSpPr>
          <p:nvPr>
            <p:ph type="ftr" sz="quarter" idx="11"/>
          </p:nvPr>
        </p:nvSpPr>
        <p:spPr>
          <a:xfrm>
            <a:off x="1453553" y="5211060"/>
            <a:ext cx="5907024" cy="228600"/>
          </a:xfrm>
        </p:spPr>
        <p:txBody>
          <a:bodyPr rtlCol="0"/>
          <a:lstStyle>
            <a:lvl1pPr algn="l">
              <a:defRPr/>
            </a:lvl1pPr>
          </a:lstStyle>
          <a:p>
            <a:pPr rtl="0"/>
            <a:endParaRPr lang="fr-FR" noProof="0"/>
          </a:p>
        </p:txBody>
      </p:sp>
      <p:sp>
        <p:nvSpPr>
          <p:cNvPr id="6" name="Espace réservé du numéro de diapositive 5"/>
          <p:cNvSpPr>
            <a:spLocks noGrp="1"/>
          </p:cNvSpPr>
          <p:nvPr>
            <p:ph type="sldNum" sz="quarter" idx="12"/>
          </p:nvPr>
        </p:nvSpPr>
        <p:spPr>
          <a:xfrm>
            <a:off x="8604504" y="5211060"/>
            <a:ext cx="2112264" cy="228600"/>
          </a:xfrm>
        </p:spPr>
        <p:txBody>
          <a:bodyPr rtlCol="0"/>
          <a:lstStyle/>
          <a:p>
            <a:pPr rtl="0"/>
            <a:fld id="{4FAB73BC-B049-4115-A692-8D63A059BFB8}" type="slidenum">
              <a:rPr lang="fr-FR" noProof="0" smtClean="0"/>
              <a:pPr rtl="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re 7"/>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contenu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e la date 4"/>
          <p:cNvSpPr>
            <a:spLocks noGrp="1"/>
          </p:cNvSpPr>
          <p:nvPr>
            <p:ph type="dt" sz="half" idx="10"/>
          </p:nvPr>
        </p:nvSpPr>
        <p:spPr/>
        <p:txBody>
          <a:bodyPr rtlCol="0"/>
          <a:lstStyle/>
          <a:p>
            <a:pPr rtl="0"/>
            <a:fld id="{13FCF8C7-E20C-4A07-965F-D02B7D104B74}" type="datetime1">
              <a:rPr lang="fr-FR" noProof="0" smtClean="0"/>
              <a:pPr rtl="0"/>
              <a:t>04/09/2025</a:t>
            </a:fld>
            <a:endParaRPr lang="fr-FR" noProof="0"/>
          </a:p>
        </p:txBody>
      </p:sp>
      <p:sp>
        <p:nvSpPr>
          <p:cNvPr id="6" name="Espace réservé du pied de page 5"/>
          <p:cNvSpPr>
            <a:spLocks noGrp="1"/>
          </p:cNvSpPr>
          <p:nvPr>
            <p:ph type="ftr" sz="quarter" idx="11"/>
          </p:nvPr>
        </p:nvSpPr>
        <p:spPr/>
        <p:txBody>
          <a:bodyPr rtlCol="0"/>
          <a:lstStyle/>
          <a:p>
            <a:pPr rtl="0"/>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a:t>
            </a:r>
          </a:p>
        </p:txBody>
      </p:sp>
      <p:sp>
        <p:nvSpPr>
          <p:cNvPr id="4" name="Espace réservé du contenu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u texte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a:t>
            </a:r>
          </a:p>
        </p:txBody>
      </p:sp>
      <p:sp>
        <p:nvSpPr>
          <p:cNvPr id="6" name="Espace réservé du contenu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262172A1-B34B-4B7A-AD68-6960F5D00637}" type="datetime1">
              <a:rPr lang="fr-FR" noProof="0" smtClean="0"/>
              <a:pPr rtl="0"/>
              <a:t>04/09/2025</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e la date 2"/>
          <p:cNvSpPr>
            <a:spLocks noGrp="1"/>
          </p:cNvSpPr>
          <p:nvPr>
            <p:ph type="dt" sz="half" idx="10"/>
          </p:nvPr>
        </p:nvSpPr>
        <p:spPr/>
        <p:txBody>
          <a:bodyPr rtlCol="0"/>
          <a:lstStyle/>
          <a:p>
            <a:pPr rtl="0"/>
            <a:fld id="{C10C3741-C8A8-410E-91D5-0E699C93B4E1}" type="datetime1">
              <a:rPr lang="fr-FR" noProof="0" smtClean="0"/>
              <a:pPr rtl="0"/>
              <a:t>04/09/2025</a:t>
            </a:fld>
            <a:endParaRPr lang="fr-FR" noProof="0"/>
          </a:p>
        </p:txBody>
      </p:sp>
      <p:sp>
        <p:nvSpPr>
          <p:cNvPr id="4" name="Espace réservé du pied de page 3"/>
          <p:cNvSpPr>
            <a:spLocks noGrp="1"/>
          </p:cNvSpPr>
          <p:nvPr>
            <p:ph type="ftr" sz="quarter" idx="11"/>
          </p:nvPr>
        </p:nvSpPr>
        <p:spPr/>
        <p:txBody>
          <a:bodyPr rtlCol="0"/>
          <a:lstStyle/>
          <a:p>
            <a:pPr rtl="0"/>
            <a:endParaRPr lang="fr-FR" noProof="0"/>
          </a:p>
        </p:txBody>
      </p:sp>
      <p:sp>
        <p:nvSpPr>
          <p:cNvPr id="5" name="Espace réservé du numéro de diapositive 4"/>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p>
            <a:pPr rtl="0"/>
            <a:fld id="{0621E0F2-BBE5-4E12-8C06-B41427B6EDB6}" type="datetime1">
              <a:rPr lang="fr-FR" noProof="0" smtClean="0"/>
              <a:pPr rtl="0"/>
              <a:t>04/09/2025</a:t>
            </a:fld>
            <a:endParaRPr lang="fr-FR" noProof="0"/>
          </a:p>
        </p:txBody>
      </p:sp>
      <p:sp>
        <p:nvSpPr>
          <p:cNvPr id="3" name="Espace réservé du pied de page 2"/>
          <p:cNvSpPr>
            <a:spLocks noGrp="1"/>
          </p:cNvSpPr>
          <p:nvPr>
            <p:ph type="ftr" sz="quarter" idx="11"/>
          </p:nvPr>
        </p:nvSpPr>
        <p:spPr/>
        <p:txBody>
          <a:bodyPr rtlCol="0"/>
          <a:lstStyle/>
          <a:p>
            <a:pPr rtl="0"/>
            <a:endParaRPr lang="fr-FR" noProof="0"/>
          </a:p>
        </p:txBody>
      </p:sp>
      <p:sp>
        <p:nvSpPr>
          <p:cNvPr id="4" name="Espace réservé du numéro de diapositive 3"/>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pPr rtl="0"/>
            <a:r>
              <a:rPr lang="fr-FR" noProof="0"/>
              <a:t>Modifiez le style du titre</a:t>
            </a:r>
          </a:p>
        </p:txBody>
      </p:sp>
      <p:sp>
        <p:nvSpPr>
          <p:cNvPr id="3" name="Espace réservé du contenu 2"/>
          <p:cNvSpPr>
            <a:spLocks noGrp="1"/>
          </p:cNvSpPr>
          <p:nvPr>
            <p:ph idx="1" hasCustomPrompt="1"/>
          </p:nvPr>
        </p:nvSpPr>
        <p:spPr>
          <a:xfrm>
            <a:off x="685800" y="609600"/>
            <a:ext cx="7772400" cy="53340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texte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a:t>Modifiez les styles du texte</a:t>
            </a:r>
          </a:p>
        </p:txBody>
      </p:sp>
      <p:sp>
        <p:nvSpPr>
          <p:cNvPr id="8" name="Espace réservé de la date 7"/>
          <p:cNvSpPr>
            <a:spLocks noGrp="1"/>
          </p:cNvSpPr>
          <p:nvPr>
            <p:ph type="dt" sz="half" idx="10"/>
          </p:nvPr>
        </p:nvSpPr>
        <p:spPr/>
        <p:txBody>
          <a:bodyPr rtlCol="0"/>
          <a:lstStyle/>
          <a:p>
            <a:pPr rtl="0"/>
            <a:fld id="{A47D189A-DC97-4AF6-9C22-629478279EAC}" type="datetime1">
              <a:rPr lang="fr-FR" noProof="0" smtClean="0"/>
              <a:pPr rtl="0"/>
              <a:t>04/09/2025</a:t>
            </a:fld>
            <a:endParaRPr lang="fr-FR" noProof="0"/>
          </a:p>
        </p:txBody>
      </p:sp>
      <p:sp>
        <p:nvSpPr>
          <p:cNvPr id="9" name="Espace réservé du pied de page 8"/>
          <p:cNvSpPr>
            <a:spLocks noGrp="1"/>
          </p:cNvSpPr>
          <p:nvPr>
            <p:ph type="ftr" sz="quarter" idx="11"/>
          </p:nvPr>
        </p:nvSpPr>
        <p:spPr/>
        <p:txBody>
          <a:bodyPr rtlCol="0"/>
          <a:lstStyle>
            <a:lvl1pPr algn="r">
              <a:defRPr/>
            </a:lvl1pPr>
          </a:lstStyle>
          <a:p>
            <a:pPr rtl="0"/>
            <a:endParaRPr lang="fr-FR" noProof="0"/>
          </a:p>
        </p:txBody>
      </p:sp>
      <p:sp>
        <p:nvSpPr>
          <p:cNvPr id="11" name="Espace réservé du numéro de diapositive 10"/>
          <p:cNvSpPr>
            <a:spLocks noGrp="1"/>
          </p:cNvSpPr>
          <p:nvPr>
            <p:ph type="sldNum" sz="quarter" idx="12"/>
          </p:nvPr>
        </p:nvSpPr>
        <p:spPr>
          <a:xfrm>
            <a:off x="10393677" y="6223002"/>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3504"/>
            <a:ext cx="2432304" cy="1645920"/>
          </a:xfrm>
        </p:spPr>
        <p:txBody>
          <a:bodyPr rtlCol="0" anchor="b">
            <a:noAutofit/>
          </a:bodyPr>
          <a:lstStyle>
            <a:lvl1pPr algn="l">
              <a:defRPr sz="2800" b="0">
                <a:solidFill>
                  <a:srgbClr val="FFFFFF"/>
                </a:solidFill>
                <a:latin typeface="+mj-lt"/>
              </a:defRPr>
            </a:lvl1pPr>
          </a:lstStyle>
          <a:p>
            <a:pPr rtl="0"/>
            <a:r>
              <a:rPr lang="fr-FR" noProof="0"/>
              <a:t>Modifiez le style du titre</a:t>
            </a:r>
          </a:p>
        </p:txBody>
      </p:sp>
      <p:sp>
        <p:nvSpPr>
          <p:cNvPr id="3" name="Espace réservé d’image 2"/>
          <p:cNvSpPr>
            <a:spLocks noGrp="1" noChangeAspect="1"/>
          </p:cNvSpPr>
          <p:nvPr>
            <p:ph type="pic" idx="1" hasCustomPrompt="1"/>
          </p:nvPr>
        </p:nvSpPr>
        <p:spPr>
          <a:xfrm>
            <a:off x="228599" y="237744"/>
            <a:ext cx="8531352"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noProof="0"/>
              <a:t>Cliquez sur l’icône pour ajouter une image</a:t>
            </a:r>
          </a:p>
        </p:txBody>
      </p:sp>
      <p:sp>
        <p:nvSpPr>
          <p:cNvPr id="4" name="Espace réservé du texte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a:t>Modifiez les styles du texte</a:t>
            </a:r>
          </a:p>
        </p:txBody>
      </p:sp>
      <p:sp>
        <p:nvSpPr>
          <p:cNvPr id="5" name="Espace réservé de la date 4"/>
          <p:cNvSpPr>
            <a:spLocks noGrp="1"/>
          </p:cNvSpPr>
          <p:nvPr>
            <p:ph type="dt" sz="half" idx="10"/>
          </p:nvPr>
        </p:nvSpPr>
        <p:spPr/>
        <p:txBody>
          <a:bodyPr rtlCol="0"/>
          <a:lstStyle>
            <a:lvl1pPr>
              <a:defRPr>
                <a:solidFill>
                  <a:srgbClr val="FFFFFF"/>
                </a:solidFill>
                <a:effectLst>
                  <a:outerShdw blurRad="12700" dist="6350" dir="2700000" algn="tl" rotWithShape="0">
                    <a:prstClr val="black">
                      <a:alpha val="40000"/>
                    </a:prstClr>
                  </a:outerShdw>
                </a:effectLst>
              </a:defRPr>
            </a:lvl1pPr>
          </a:lstStyle>
          <a:p>
            <a:pPr rtl="0"/>
            <a:fld id="{360BA4FD-A018-40F9-BA3F-EE60D097A1D8}" type="datetime1">
              <a:rPr lang="fr-FR" noProof="0" smtClean="0"/>
              <a:pPr rtl="0"/>
              <a:t>04/09/2025</a:t>
            </a:fld>
            <a:endParaRPr lang="fr-FR" noProof="0"/>
          </a:p>
        </p:txBody>
      </p:sp>
      <p:sp>
        <p:nvSpPr>
          <p:cNvPr id="6" name="Espace réservé du pied de page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pPr rtl="0"/>
            <a:endParaRPr lang="fr-FR" noProof="0"/>
          </a:p>
        </p:txBody>
      </p:sp>
      <p:sp>
        <p:nvSpPr>
          <p:cNvPr id="7" name="Espace réservé du numéro de diapositive 6"/>
          <p:cNvSpPr>
            <a:spLocks noGrp="1"/>
          </p:cNvSpPr>
          <p:nvPr>
            <p:ph type="sldNum" sz="quarter" idx="12"/>
          </p:nvPr>
        </p:nvSpPr>
        <p:spPr>
          <a:xfrm>
            <a:off x="10396728" y="6227064"/>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Espace réservé du titre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fr-FR" noProof="0"/>
              <a:t>Modifiez le style du titre</a:t>
            </a:r>
          </a:p>
        </p:txBody>
      </p:sp>
      <p:sp>
        <p:nvSpPr>
          <p:cNvPr id="3" name="Espace réservé du texte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fr-FR" noProof="0" dirty="0"/>
              <a:t>Modifiez les styles du texte</a:t>
            </a:r>
          </a:p>
          <a:p>
            <a:pPr lvl="1" rtl="0"/>
            <a:r>
              <a:rPr lang="fr-FR" noProof="0" dirty="0"/>
              <a:t>Deuxième niveau</a:t>
            </a:r>
          </a:p>
          <a:p>
            <a:pPr lvl="2" rtl="0"/>
            <a:r>
              <a:rPr lang="fr-FR" noProof="0" dirty="0"/>
              <a:t>Troisième niveau</a:t>
            </a:r>
          </a:p>
          <a:p>
            <a:pPr lvl="3" rtl="0"/>
            <a:r>
              <a:rPr lang="fr-FR" noProof="0" dirty="0"/>
              <a:t>Quatrième niveau</a:t>
            </a:r>
          </a:p>
          <a:p>
            <a:pPr lvl="4" rtl="0"/>
            <a:r>
              <a:rPr lang="fr-FR" noProof="0" dirty="0"/>
              <a:t>Cinquième niveau</a:t>
            </a:r>
          </a:p>
        </p:txBody>
      </p:sp>
      <p:sp>
        <p:nvSpPr>
          <p:cNvPr id="4" name="Espace réservé de la date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pPr rtl="0"/>
            <a:fld id="{ABD5018B-B309-4B82-A52C-932551D00015}" type="datetime1">
              <a:rPr lang="fr-FR" noProof="0" smtClean="0"/>
              <a:pPr rtl="0"/>
              <a:t>04/09/2025</a:t>
            </a:fld>
            <a:endParaRPr lang="fr-FR" noProof="0" dirty="0"/>
          </a:p>
        </p:txBody>
      </p:sp>
      <p:sp>
        <p:nvSpPr>
          <p:cNvPr id="5" name="Espace réservé du pied de page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pPr rtl="0"/>
            <a:endParaRPr lang="fr-FR" noProof="0"/>
          </a:p>
        </p:txBody>
      </p:sp>
      <p:sp>
        <p:nvSpPr>
          <p:cNvPr id="6" name="Espace réservé du numéro de diapositive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lie-cartan.ent.auvergnerhonealpes.f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eliecartan.viesco@ac-grenoble.fr" TargetMode="External"/><Relationship Id="rId2" Type="http://schemas.openxmlformats.org/officeDocument/2006/relationships/hyperlink" Target="mailto:cartan.secretariateleves@ac-grenoble.f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elie-cartan.ent.auvergnerhonealpes.fr/orientation/" TargetMode="External"/><Relationship Id="rId2" Type="http://schemas.openxmlformats.org/officeDocument/2006/relationships/hyperlink" Target="https://www.horizons21.f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parcoursup.f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rtlCol="0"/>
          <a:lstStyle/>
          <a:p>
            <a:r>
              <a:rPr lang="fr-FR" dirty="0"/>
              <a:t>Réunion parents TERMINALE</a:t>
            </a:r>
            <a:br>
              <a:rPr lang="fr-FR" dirty="0"/>
            </a:br>
            <a:r>
              <a:rPr lang="fr-FR" dirty="0"/>
              <a:t> LPO E. Cartan</a:t>
            </a:r>
          </a:p>
        </p:txBody>
      </p:sp>
      <p:sp>
        <p:nvSpPr>
          <p:cNvPr id="3" name="Sous-titre 2"/>
          <p:cNvSpPr>
            <a:spLocks noGrp="1"/>
          </p:cNvSpPr>
          <p:nvPr>
            <p:ph type="subTitle" idx="1"/>
          </p:nvPr>
        </p:nvSpPr>
        <p:spPr/>
        <p:txBody>
          <a:bodyPr rtlCol="0"/>
          <a:lstStyle/>
          <a:p>
            <a:pPr rtl="0"/>
            <a:endParaRPr lang="fr-FR"/>
          </a:p>
        </p:txBody>
      </p:sp>
    </p:spTree>
    <p:extLst>
      <p:ext uri="{BB962C8B-B14F-4D97-AF65-F5344CB8AC3E}">
        <p14:creationId xmlns:p14="http://schemas.microsoft.com/office/powerpoint/2010/main" val="1627197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242FA6-94B9-B314-5DD4-E1434A9DBCF5}"/>
              </a:ext>
            </a:extLst>
          </p:cNvPr>
          <p:cNvSpPr>
            <a:spLocks noGrp="1"/>
          </p:cNvSpPr>
          <p:nvPr>
            <p:ph type="title"/>
          </p:nvPr>
        </p:nvSpPr>
        <p:spPr/>
        <p:txBody>
          <a:bodyPr/>
          <a:lstStyle/>
          <a:p>
            <a:r>
              <a:rPr lang="fr-FR"/>
              <a:t>Les temps forts de l'orientation</a:t>
            </a:r>
          </a:p>
        </p:txBody>
      </p:sp>
      <p:sp>
        <p:nvSpPr>
          <p:cNvPr id="3" name="Espace réservé du contenu 2">
            <a:extLst>
              <a:ext uri="{FF2B5EF4-FFF2-40B4-BE49-F238E27FC236}">
                <a16:creationId xmlns:a16="http://schemas.microsoft.com/office/drawing/2014/main" id="{D40B8B8D-44FA-CF2A-96C8-35975EC85983}"/>
              </a:ext>
            </a:extLst>
          </p:cNvPr>
          <p:cNvSpPr>
            <a:spLocks noGrp="1"/>
          </p:cNvSpPr>
          <p:nvPr>
            <p:ph idx="1"/>
          </p:nvPr>
        </p:nvSpPr>
        <p:spPr>
          <a:xfrm>
            <a:off x="1066800" y="2103120"/>
            <a:ext cx="10058400" cy="2650112"/>
          </a:xfrm>
        </p:spPr>
        <p:txBody>
          <a:bodyPr vert="horz" lIns="91440" tIns="45720" rIns="91440" bIns="45720" rtlCol="0" anchor="t">
            <a:normAutofit lnSpcReduction="10000"/>
          </a:bodyPr>
          <a:lstStyle/>
          <a:p>
            <a:r>
              <a:rPr lang="fr-FR" dirty="0"/>
              <a:t>Octobre à décembre : salons, forums, portes ouvertes</a:t>
            </a:r>
          </a:p>
          <a:p>
            <a:r>
              <a:rPr lang="fr-FR" dirty="0"/>
              <a:t>Accompagnement du professeur référent</a:t>
            </a:r>
          </a:p>
          <a:p>
            <a:pPr>
              <a:buClr>
                <a:srgbClr val="262626"/>
              </a:buClr>
            </a:pPr>
            <a:r>
              <a:rPr lang="fr-FR" dirty="0"/>
              <a:t>26 Janvier 2026 : présentation de parcours sup', vœux ( terminale)</a:t>
            </a:r>
          </a:p>
          <a:p>
            <a:pPr>
              <a:buClr>
                <a:srgbClr val="262626"/>
              </a:buClr>
            </a:pPr>
            <a:r>
              <a:rPr lang="fr-FR" dirty="0"/>
              <a:t>Janvier à mars : saisie des vœux </a:t>
            </a:r>
            <a:r>
              <a:rPr lang="fr-FR" dirty="0" err="1"/>
              <a:t>parcoursup</a:t>
            </a:r>
            <a:r>
              <a:rPr lang="fr-FR" dirty="0"/>
              <a:t> par les élèves ( fin mars les dossiers scolaires sont transmis, avec avis de l’équipe pédagogique et du chef d’établissement)</a:t>
            </a:r>
          </a:p>
          <a:p>
            <a:pPr>
              <a:buClr>
                <a:srgbClr val="262626"/>
              </a:buClr>
            </a:pPr>
            <a:endParaRPr lang="fr-FR" dirty="0"/>
          </a:p>
          <a:p>
            <a:pPr>
              <a:buClr>
                <a:srgbClr val="262626"/>
              </a:buClr>
            </a:pPr>
            <a:r>
              <a:rPr lang="fr-FR" dirty="0"/>
              <a:t>Juin : décision de </a:t>
            </a:r>
            <a:r>
              <a:rPr lang="fr-FR" dirty="0" err="1"/>
              <a:t>parcoursup</a:t>
            </a:r>
            <a:endParaRPr lang="fr-FR" dirty="0"/>
          </a:p>
          <a:p>
            <a:pPr>
              <a:buClr>
                <a:srgbClr val="262626"/>
              </a:buClr>
            </a:pPr>
            <a:endParaRPr lang="fr-FR" dirty="0"/>
          </a:p>
          <a:p>
            <a:pPr>
              <a:buClr>
                <a:srgbClr val="262626"/>
              </a:buClr>
            </a:pPr>
            <a:endParaRPr lang="fr-FR" dirty="0"/>
          </a:p>
          <a:p>
            <a:pPr>
              <a:buClr>
                <a:srgbClr val="262626"/>
              </a:buClr>
            </a:pPr>
            <a:endParaRPr lang="fr-FR" dirty="0"/>
          </a:p>
        </p:txBody>
      </p:sp>
    </p:spTree>
    <p:extLst>
      <p:ext uri="{BB962C8B-B14F-4D97-AF65-F5344CB8AC3E}">
        <p14:creationId xmlns:p14="http://schemas.microsoft.com/office/powerpoint/2010/main" val="2615199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8CBD97-3FFB-F9D4-1915-CAFA467424CE}"/>
              </a:ext>
            </a:extLst>
          </p:cNvPr>
          <p:cNvSpPr>
            <a:spLocks noGrp="1"/>
          </p:cNvSpPr>
          <p:nvPr>
            <p:ph type="title"/>
          </p:nvPr>
        </p:nvSpPr>
        <p:spPr>
          <a:xfrm>
            <a:off x="1066800" y="634356"/>
            <a:ext cx="10058400" cy="1371600"/>
          </a:xfrm>
        </p:spPr>
        <p:txBody>
          <a:bodyPr>
            <a:normAutofit fontScale="90000"/>
          </a:bodyPr>
          <a:lstStyle/>
          <a:p>
            <a:r>
              <a:rPr lang="fr-FR" dirty="0"/>
              <a:t>Le diplôme du baccalauréat série générale</a:t>
            </a:r>
          </a:p>
        </p:txBody>
      </p:sp>
      <p:sp>
        <p:nvSpPr>
          <p:cNvPr id="3" name="Espace réservé du contenu 2">
            <a:extLst>
              <a:ext uri="{FF2B5EF4-FFF2-40B4-BE49-F238E27FC236}">
                <a16:creationId xmlns:a16="http://schemas.microsoft.com/office/drawing/2014/main" id="{685C69E8-27B0-AC34-EF3B-FB9DAABC14AF}"/>
              </a:ext>
            </a:extLst>
          </p:cNvPr>
          <p:cNvSpPr>
            <a:spLocks noGrp="1"/>
          </p:cNvSpPr>
          <p:nvPr>
            <p:ph idx="1"/>
          </p:nvPr>
        </p:nvSpPr>
        <p:spPr/>
        <p:txBody>
          <a:bodyPr vert="horz" lIns="91440" tIns="45720" rIns="91440" bIns="45720" rtlCol="0" anchor="t">
            <a:normAutofit/>
          </a:bodyPr>
          <a:lstStyle/>
          <a:p>
            <a:pPr marL="0" indent="0">
              <a:buNone/>
            </a:pPr>
            <a:r>
              <a:rPr lang="fr-FR" b="1" u="sng" dirty="0"/>
              <a:t>Année de première : </a:t>
            </a:r>
          </a:p>
          <a:p>
            <a:pPr marL="0" indent="0">
              <a:buClr>
                <a:srgbClr val="262626"/>
              </a:buClr>
              <a:buNone/>
            </a:pPr>
            <a:r>
              <a:rPr lang="fr-FR" dirty="0"/>
              <a:t>Contrôle continu</a:t>
            </a:r>
          </a:p>
          <a:p>
            <a:pPr>
              <a:buClr>
                <a:srgbClr val="262626"/>
              </a:buClr>
            </a:pPr>
            <a:r>
              <a:rPr lang="fr-FR" dirty="0"/>
              <a:t>EMC : coef 1</a:t>
            </a:r>
          </a:p>
          <a:p>
            <a:pPr>
              <a:buClr>
                <a:srgbClr val="262626"/>
              </a:buClr>
            </a:pPr>
            <a:r>
              <a:rPr lang="fr-FR" dirty="0"/>
              <a:t>Histoire géographie : coef 3</a:t>
            </a:r>
          </a:p>
          <a:p>
            <a:pPr>
              <a:buClr>
                <a:srgbClr val="262626"/>
              </a:buClr>
            </a:pPr>
            <a:r>
              <a:rPr lang="fr-FR" dirty="0"/>
              <a:t>LVA et LVB : coef 3</a:t>
            </a:r>
          </a:p>
          <a:p>
            <a:pPr>
              <a:buClr>
                <a:srgbClr val="262626"/>
              </a:buClr>
            </a:pPr>
            <a:r>
              <a:rPr lang="fr-FR" dirty="0"/>
              <a:t>Enseignement scientifique : coef 3</a:t>
            </a:r>
          </a:p>
          <a:p>
            <a:pPr>
              <a:buClr>
                <a:srgbClr val="262626"/>
              </a:buClr>
            </a:pPr>
            <a:r>
              <a:rPr lang="fr-FR" dirty="0"/>
              <a:t>Spécialité abandonnée : coef 8</a:t>
            </a:r>
          </a:p>
          <a:p>
            <a:pPr marL="0" indent="0">
              <a:buClr>
                <a:srgbClr val="262626"/>
              </a:buClr>
              <a:buNone/>
            </a:pPr>
            <a:r>
              <a:rPr lang="fr-FR" dirty="0"/>
              <a:t>Enseignements optionnels ( max 3) : </a:t>
            </a:r>
            <a:r>
              <a:rPr lang="fr-FR" dirty="0" err="1"/>
              <a:t>coef</a:t>
            </a:r>
            <a:r>
              <a:rPr lang="fr-FR" dirty="0"/>
              <a:t> 6</a:t>
            </a:r>
          </a:p>
          <a:p>
            <a:pPr marL="0" indent="0">
              <a:buClr>
                <a:srgbClr val="262626"/>
              </a:buClr>
              <a:buNone/>
            </a:pPr>
            <a:r>
              <a:rPr lang="fr-FR" dirty="0"/>
              <a:t>Epreuves anticipées : français écrit et oral </a:t>
            </a:r>
            <a:r>
              <a:rPr lang="fr-FR" dirty="0" err="1"/>
              <a:t>coef</a:t>
            </a:r>
            <a:r>
              <a:rPr lang="fr-FR" dirty="0"/>
              <a:t> 5</a:t>
            </a:r>
          </a:p>
        </p:txBody>
      </p:sp>
    </p:spTree>
    <p:extLst>
      <p:ext uri="{BB962C8B-B14F-4D97-AF65-F5344CB8AC3E}">
        <p14:creationId xmlns:p14="http://schemas.microsoft.com/office/powerpoint/2010/main" val="164310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08503C-80C7-68C0-163C-C50BB7E6010F}"/>
              </a:ext>
            </a:extLst>
          </p:cNvPr>
          <p:cNvSpPr>
            <a:spLocks noGrp="1"/>
          </p:cNvSpPr>
          <p:nvPr>
            <p:ph type="title"/>
          </p:nvPr>
        </p:nvSpPr>
        <p:spPr/>
        <p:txBody>
          <a:bodyPr/>
          <a:lstStyle/>
          <a:p>
            <a:r>
              <a:rPr lang="fr-FR" dirty="0"/>
              <a:t>Voie générale</a:t>
            </a:r>
          </a:p>
        </p:txBody>
      </p:sp>
      <p:sp>
        <p:nvSpPr>
          <p:cNvPr id="3" name="Espace réservé du contenu 2">
            <a:extLst>
              <a:ext uri="{FF2B5EF4-FFF2-40B4-BE49-F238E27FC236}">
                <a16:creationId xmlns:a16="http://schemas.microsoft.com/office/drawing/2014/main" id="{A3C52786-B750-E960-75D2-B46DD9794F9E}"/>
              </a:ext>
            </a:extLst>
          </p:cNvPr>
          <p:cNvSpPr>
            <a:spLocks noGrp="1"/>
          </p:cNvSpPr>
          <p:nvPr>
            <p:ph idx="1"/>
          </p:nvPr>
        </p:nvSpPr>
        <p:spPr/>
        <p:txBody>
          <a:bodyPr vert="horz" lIns="91440" tIns="45720" rIns="91440" bIns="45720" rtlCol="0" anchor="t">
            <a:normAutofit/>
          </a:bodyPr>
          <a:lstStyle/>
          <a:p>
            <a:r>
              <a:rPr lang="fr-FR" b="1" u="sng" dirty="0"/>
              <a:t>Année de terminale</a:t>
            </a:r>
          </a:p>
          <a:p>
            <a:pPr>
              <a:buClr>
                <a:srgbClr val="262626"/>
              </a:buClr>
            </a:pPr>
            <a:r>
              <a:rPr lang="fr-FR" dirty="0">
                <a:ea typeface="+mn-lt"/>
                <a:cs typeface="+mn-lt"/>
              </a:rPr>
              <a:t>Contrôle continu ( 40 % de la note finale), </a:t>
            </a:r>
          </a:p>
          <a:p>
            <a:pPr>
              <a:buClr>
                <a:srgbClr val="262626"/>
              </a:buClr>
            </a:pPr>
            <a:r>
              <a:rPr lang="fr-FR" dirty="0">
                <a:ea typeface="+mn-lt"/>
                <a:cs typeface="+mn-lt"/>
              </a:rPr>
              <a:t> EMC : coef 1 /an</a:t>
            </a:r>
            <a:endParaRPr lang="en-US" dirty="0">
              <a:ea typeface="+mn-lt"/>
              <a:cs typeface="+mn-lt"/>
            </a:endParaRPr>
          </a:p>
          <a:p>
            <a:pPr>
              <a:buClr>
                <a:srgbClr val="262626"/>
              </a:buClr>
            </a:pPr>
            <a:r>
              <a:rPr lang="fr-FR" dirty="0">
                <a:ea typeface="+mn-lt"/>
                <a:cs typeface="+mn-lt"/>
              </a:rPr>
              <a:t>Histoire géographie : coef 3 / an</a:t>
            </a:r>
            <a:endParaRPr lang="en-US" dirty="0">
              <a:ea typeface="+mn-lt"/>
              <a:cs typeface="+mn-lt"/>
            </a:endParaRPr>
          </a:p>
          <a:p>
            <a:pPr>
              <a:buClr>
                <a:srgbClr val="262626"/>
              </a:buClr>
            </a:pPr>
            <a:r>
              <a:rPr lang="fr-FR" dirty="0">
                <a:ea typeface="+mn-lt"/>
                <a:cs typeface="+mn-lt"/>
              </a:rPr>
              <a:t>EPS : coef 6 ( CCF terminale)</a:t>
            </a:r>
            <a:endParaRPr lang="en-US" dirty="0">
              <a:ea typeface="+mn-lt"/>
              <a:cs typeface="+mn-lt"/>
            </a:endParaRPr>
          </a:p>
          <a:p>
            <a:pPr>
              <a:buClr>
                <a:srgbClr val="262626"/>
              </a:buClr>
            </a:pPr>
            <a:r>
              <a:rPr lang="fr-FR" dirty="0">
                <a:ea typeface="+mn-lt"/>
                <a:cs typeface="+mn-lt"/>
              </a:rPr>
              <a:t>LVA et LVB : coef 3 / an</a:t>
            </a:r>
            <a:endParaRPr lang="en-US" dirty="0">
              <a:ea typeface="+mn-lt"/>
              <a:cs typeface="+mn-lt"/>
            </a:endParaRPr>
          </a:p>
          <a:p>
            <a:pPr>
              <a:buClr>
                <a:srgbClr val="262626"/>
              </a:buClr>
            </a:pPr>
            <a:r>
              <a:rPr lang="fr-FR" dirty="0">
                <a:ea typeface="+mn-lt"/>
                <a:cs typeface="+mn-lt"/>
              </a:rPr>
              <a:t>Enseignement scientifique : coef 3 / an</a:t>
            </a:r>
            <a:endParaRPr lang="en-US" dirty="0">
              <a:ea typeface="+mn-lt"/>
              <a:cs typeface="+mn-lt"/>
            </a:endParaRPr>
          </a:p>
          <a:p>
            <a:pPr>
              <a:buClr>
                <a:srgbClr val="262626"/>
              </a:buClr>
            </a:pPr>
            <a:r>
              <a:rPr lang="fr-FR" dirty="0">
                <a:ea typeface="+mn-lt"/>
                <a:cs typeface="+mn-lt"/>
              </a:rPr>
              <a:t>Enseignements optionnels ( max 4) : </a:t>
            </a:r>
            <a:r>
              <a:rPr lang="fr-FR" dirty="0" err="1">
                <a:ea typeface="+mn-lt"/>
                <a:cs typeface="+mn-lt"/>
              </a:rPr>
              <a:t>coef</a:t>
            </a:r>
            <a:r>
              <a:rPr lang="fr-FR" dirty="0">
                <a:ea typeface="+mn-lt"/>
                <a:cs typeface="+mn-lt"/>
              </a:rPr>
              <a:t> 8</a:t>
            </a:r>
            <a:endParaRPr lang="en-US" dirty="0">
              <a:ea typeface="+mn-lt"/>
              <a:cs typeface="+mn-lt"/>
            </a:endParaRPr>
          </a:p>
          <a:p>
            <a:pPr>
              <a:buClr>
                <a:srgbClr val="262626"/>
              </a:buClr>
            </a:pPr>
            <a:r>
              <a:rPr lang="fr-FR" dirty="0">
                <a:ea typeface="+mn-lt"/>
                <a:cs typeface="+mn-lt"/>
              </a:rPr>
              <a:t>Epreuves finales : mars ( épreuves de spécialité ( coef 16 *2) + juin : philosophie (coef 8) et grand oral (coef 10)</a:t>
            </a:r>
            <a:endParaRPr lang="en-US" dirty="0">
              <a:ea typeface="+mn-lt"/>
              <a:cs typeface="+mn-lt"/>
            </a:endParaRPr>
          </a:p>
          <a:p>
            <a:pPr>
              <a:buClr>
                <a:srgbClr val="262626"/>
              </a:buClr>
            </a:pPr>
            <a:endParaRPr lang="fr-FR" dirty="0"/>
          </a:p>
        </p:txBody>
      </p:sp>
    </p:spTree>
    <p:extLst>
      <p:ext uri="{BB962C8B-B14F-4D97-AF65-F5344CB8AC3E}">
        <p14:creationId xmlns:p14="http://schemas.microsoft.com/office/powerpoint/2010/main" val="3968262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a:t>Epreuves communes : </a:t>
            </a:r>
          </a:p>
          <a:p>
            <a:r>
              <a:rPr lang="fr-FR" dirty="0"/>
              <a:t>CCF EPS : 11; 02 ; 05</a:t>
            </a:r>
          </a:p>
          <a:p>
            <a:r>
              <a:rPr lang="fr-FR" dirty="0"/>
              <a:t>10 au 16/02: bac blanc spécialités, philosophie + 01/04/2026 : bac blanc philo</a:t>
            </a:r>
          </a:p>
          <a:p>
            <a:r>
              <a:rPr lang="fr-FR" dirty="0"/>
              <a:t>09/12 au 22/12/2025 : PIX (terminales)</a:t>
            </a:r>
          </a:p>
          <a:p>
            <a:r>
              <a:rPr lang="fr-FR" dirty="0"/>
              <a:t>10/03/2026: certification anglais et allemand</a:t>
            </a:r>
          </a:p>
          <a:p>
            <a:endParaRPr lang="fr-FR" dirty="0"/>
          </a:p>
          <a:p>
            <a:endParaRPr lang="fr-FR" dirty="0"/>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26C3F5-A399-454A-9893-DD34C83CA7EC}"/>
              </a:ext>
            </a:extLst>
          </p:cNvPr>
          <p:cNvSpPr>
            <a:spLocks noGrp="1"/>
          </p:cNvSpPr>
          <p:nvPr>
            <p:ph type="title"/>
          </p:nvPr>
        </p:nvSpPr>
        <p:spPr/>
        <p:txBody>
          <a:bodyPr/>
          <a:lstStyle/>
          <a:p>
            <a:r>
              <a:rPr lang="fr-FR" dirty="0"/>
              <a:t>Voie technologique</a:t>
            </a:r>
          </a:p>
        </p:txBody>
      </p:sp>
      <p:sp>
        <p:nvSpPr>
          <p:cNvPr id="3" name="Espace réservé du contenu 2">
            <a:extLst>
              <a:ext uri="{FF2B5EF4-FFF2-40B4-BE49-F238E27FC236}">
                <a16:creationId xmlns:a16="http://schemas.microsoft.com/office/drawing/2014/main" id="{7F0AA56D-CC5D-4A09-A342-F33D6B9F5D9D}"/>
              </a:ext>
            </a:extLst>
          </p:cNvPr>
          <p:cNvSpPr>
            <a:spLocks noGrp="1"/>
          </p:cNvSpPr>
          <p:nvPr>
            <p:ph idx="1"/>
          </p:nvPr>
        </p:nvSpPr>
        <p:spPr/>
        <p:txBody>
          <a:bodyPr/>
          <a:lstStyle/>
          <a:p>
            <a:r>
              <a:rPr lang="fr-FR" dirty="0"/>
              <a:t>Français : </a:t>
            </a:r>
            <a:r>
              <a:rPr lang="fr-FR" dirty="0" err="1"/>
              <a:t>coeff</a:t>
            </a:r>
            <a:r>
              <a:rPr lang="fr-FR" dirty="0"/>
              <a:t> 5 oral, </a:t>
            </a:r>
            <a:r>
              <a:rPr lang="fr-FR" dirty="0" err="1"/>
              <a:t>coeff</a:t>
            </a:r>
            <a:r>
              <a:rPr lang="fr-FR" dirty="0"/>
              <a:t> 5 écrit</a:t>
            </a:r>
          </a:p>
          <a:p>
            <a:r>
              <a:rPr lang="fr-FR" dirty="0"/>
              <a:t>Philosophie : </a:t>
            </a:r>
            <a:r>
              <a:rPr lang="fr-FR" dirty="0" err="1"/>
              <a:t>coeff</a:t>
            </a:r>
            <a:r>
              <a:rPr lang="fr-FR" dirty="0"/>
              <a:t> 4</a:t>
            </a:r>
          </a:p>
          <a:p>
            <a:r>
              <a:rPr lang="fr-FR" dirty="0"/>
              <a:t>Grand oral : </a:t>
            </a:r>
            <a:r>
              <a:rPr lang="fr-FR" dirty="0" err="1"/>
              <a:t>coeff</a:t>
            </a:r>
            <a:r>
              <a:rPr lang="fr-FR" dirty="0"/>
              <a:t> 14</a:t>
            </a:r>
          </a:p>
          <a:p>
            <a:r>
              <a:rPr lang="fr-FR" dirty="0"/>
              <a:t>SPCL : </a:t>
            </a:r>
            <a:r>
              <a:rPr lang="fr-FR" dirty="0" err="1"/>
              <a:t>coeff</a:t>
            </a:r>
            <a:r>
              <a:rPr lang="fr-FR" dirty="0"/>
              <a:t> 16</a:t>
            </a:r>
          </a:p>
          <a:p>
            <a:r>
              <a:rPr lang="fr-FR" dirty="0"/>
              <a:t>SPC et maths : </a:t>
            </a:r>
            <a:r>
              <a:rPr lang="fr-FR" dirty="0" err="1"/>
              <a:t>coeff</a:t>
            </a:r>
            <a:r>
              <a:rPr lang="fr-FR" dirty="0"/>
              <a:t> 16</a:t>
            </a:r>
          </a:p>
          <a:p>
            <a:endParaRPr lang="fr-FR" dirty="0"/>
          </a:p>
          <a:p>
            <a:endParaRPr lang="fr-FR" dirty="0"/>
          </a:p>
        </p:txBody>
      </p:sp>
    </p:spTree>
    <p:extLst>
      <p:ext uri="{BB962C8B-B14F-4D97-AF65-F5344CB8AC3E}">
        <p14:creationId xmlns:p14="http://schemas.microsoft.com/office/powerpoint/2010/main" val="3442448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79427-A5B5-4407-BE88-ED37137B1416}"/>
              </a:ext>
            </a:extLst>
          </p:cNvPr>
          <p:cNvSpPr>
            <a:spLocks noGrp="1"/>
          </p:cNvSpPr>
          <p:nvPr>
            <p:ph type="title"/>
          </p:nvPr>
        </p:nvSpPr>
        <p:spPr/>
        <p:txBody>
          <a:bodyPr/>
          <a:lstStyle/>
          <a:p>
            <a:r>
              <a:rPr lang="fr-FR" dirty="0"/>
              <a:t>Voie professionnelle : </a:t>
            </a:r>
          </a:p>
        </p:txBody>
      </p:sp>
      <p:sp>
        <p:nvSpPr>
          <p:cNvPr id="3" name="Espace réservé du contenu 2">
            <a:extLst>
              <a:ext uri="{FF2B5EF4-FFF2-40B4-BE49-F238E27FC236}">
                <a16:creationId xmlns:a16="http://schemas.microsoft.com/office/drawing/2014/main" id="{2C1E636A-848C-457B-8BD2-F5BA8BB578B2}"/>
              </a:ext>
            </a:extLst>
          </p:cNvPr>
          <p:cNvSpPr>
            <a:spLocks noGrp="1"/>
          </p:cNvSpPr>
          <p:nvPr>
            <p:ph idx="1"/>
          </p:nvPr>
        </p:nvSpPr>
        <p:spPr/>
        <p:txBody>
          <a:bodyPr/>
          <a:lstStyle/>
          <a:p>
            <a:r>
              <a:rPr lang="fr-FR" dirty="0"/>
              <a:t>Français : </a:t>
            </a:r>
            <a:r>
              <a:rPr lang="fr-FR" dirty="0" err="1"/>
              <a:t>coeff</a:t>
            </a:r>
            <a:r>
              <a:rPr lang="fr-FR" dirty="0"/>
              <a:t> 2,5</a:t>
            </a:r>
          </a:p>
          <a:p>
            <a:r>
              <a:rPr lang="fr-FR" dirty="0"/>
              <a:t>PSE : </a:t>
            </a:r>
            <a:r>
              <a:rPr lang="fr-FR" dirty="0" err="1"/>
              <a:t>coeff</a:t>
            </a:r>
            <a:r>
              <a:rPr lang="fr-FR" dirty="0"/>
              <a:t> 2,5</a:t>
            </a:r>
          </a:p>
          <a:p>
            <a:r>
              <a:rPr lang="fr-FR" dirty="0"/>
              <a:t>Histoire géo EMS : </a:t>
            </a:r>
            <a:r>
              <a:rPr lang="fr-FR" dirty="0" err="1"/>
              <a:t>coeff</a:t>
            </a:r>
            <a:r>
              <a:rPr lang="fr-FR" dirty="0"/>
              <a:t> 2,5</a:t>
            </a:r>
          </a:p>
          <a:p>
            <a:r>
              <a:rPr lang="fr-FR" dirty="0"/>
              <a:t>LV1 : </a:t>
            </a:r>
            <a:r>
              <a:rPr lang="fr-FR" dirty="0" err="1"/>
              <a:t>coeff</a:t>
            </a:r>
            <a:r>
              <a:rPr lang="fr-FR" dirty="0"/>
              <a:t> 2</a:t>
            </a:r>
          </a:p>
          <a:p>
            <a:r>
              <a:rPr lang="fr-FR" dirty="0"/>
              <a:t>Arts appliqués : </a:t>
            </a:r>
            <a:r>
              <a:rPr lang="fr-FR" dirty="0" err="1"/>
              <a:t>coeff</a:t>
            </a:r>
            <a:r>
              <a:rPr lang="fr-FR" dirty="0"/>
              <a:t> 1</a:t>
            </a:r>
          </a:p>
          <a:p>
            <a:r>
              <a:rPr lang="fr-FR" dirty="0"/>
              <a:t>EPS : </a:t>
            </a:r>
            <a:r>
              <a:rPr lang="fr-FR" dirty="0" err="1"/>
              <a:t>coeff</a:t>
            </a:r>
            <a:r>
              <a:rPr lang="fr-FR" dirty="0"/>
              <a:t> 1</a:t>
            </a:r>
          </a:p>
          <a:p>
            <a:r>
              <a:rPr lang="fr-FR" dirty="0"/>
              <a:t>Mathématiques : </a:t>
            </a:r>
            <a:r>
              <a:rPr lang="fr-FR" dirty="0" err="1"/>
              <a:t>coeff</a:t>
            </a:r>
            <a:r>
              <a:rPr lang="fr-FR" dirty="0"/>
              <a:t> 1</a:t>
            </a:r>
          </a:p>
          <a:p>
            <a:r>
              <a:rPr lang="fr-FR" dirty="0"/>
              <a:t>Spécialités professionnelles : </a:t>
            </a:r>
            <a:r>
              <a:rPr lang="fr-FR" dirty="0" err="1"/>
              <a:t>coeff</a:t>
            </a:r>
            <a:r>
              <a:rPr lang="fr-FR" dirty="0"/>
              <a:t> 16</a:t>
            </a:r>
          </a:p>
          <a:p>
            <a:endParaRPr lang="fr-FR" dirty="0"/>
          </a:p>
        </p:txBody>
      </p:sp>
    </p:spTree>
    <p:extLst>
      <p:ext uri="{BB962C8B-B14F-4D97-AF65-F5344CB8AC3E}">
        <p14:creationId xmlns:p14="http://schemas.microsoft.com/office/powerpoint/2010/main" val="1093673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E55EC9-B811-4B76-B152-D6A25FD0C34B}"/>
              </a:ext>
            </a:extLst>
          </p:cNvPr>
          <p:cNvSpPr>
            <a:spLocks noGrp="1"/>
          </p:cNvSpPr>
          <p:nvPr>
            <p:ph type="title"/>
          </p:nvPr>
        </p:nvSpPr>
        <p:spPr/>
        <p:txBody>
          <a:bodyPr>
            <a:normAutofit fontScale="90000"/>
          </a:bodyPr>
          <a:lstStyle/>
          <a:p>
            <a:r>
              <a:rPr lang="fr-FR" dirty="0"/>
              <a:t>Examens de la voie professionnelle</a:t>
            </a:r>
          </a:p>
        </p:txBody>
      </p:sp>
      <p:sp>
        <p:nvSpPr>
          <p:cNvPr id="3" name="Espace réservé du contenu 2">
            <a:extLst>
              <a:ext uri="{FF2B5EF4-FFF2-40B4-BE49-F238E27FC236}">
                <a16:creationId xmlns:a16="http://schemas.microsoft.com/office/drawing/2014/main" id="{4FEB72ED-64AE-48E2-8CC1-3EFB355078B8}"/>
              </a:ext>
            </a:extLst>
          </p:cNvPr>
          <p:cNvSpPr>
            <a:spLocks noGrp="1"/>
          </p:cNvSpPr>
          <p:nvPr>
            <p:ph idx="1"/>
          </p:nvPr>
        </p:nvSpPr>
        <p:spPr/>
        <p:txBody>
          <a:bodyPr>
            <a:normAutofit fontScale="85000" lnSpcReduction="20000"/>
          </a:bodyPr>
          <a:lstStyle/>
          <a:p>
            <a:r>
              <a:rPr lang="fr-FR" dirty="0"/>
              <a:t>Calendrier</a:t>
            </a:r>
          </a:p>
          <a:p>
            <a:r>
              <a:rPr lang="fr-FR" dirty="0"/>
              <a:t>Les épreuves écrites auront lieu respectivement : </a:t>
            </a:r>
          </a:p>
          <a:p>
            <a:pPr lvl="0"/>
            <a:r>
              <a:rPr lang="fr-FR" dirty="0"/>
              <a:t>Le lundi 11 mai 2026 pour celles de français et pour celles d’histoire-géographie et enseignement moral et civique</a:t>
            </a:r>
          </a:p>
          <a:p>
            <a:pPr lvl="0"/>
            <a:r>
              <a:rPr lang="fr-FR" dirty="0"/>
              <a:t>Le mardi 12 mai 2026 pour celles d’arts appliqués et cultures artistiques et d’économie-droit et d’économie-gestion </a:t>
            </a:r>
          </a:p>
          <a:p>
            <a:pPr lvl="0"/>
            <a:r>
              <a:rPr lang="fr-FR" dirty="0"/>
              <a:t>Le jeudi 25 juin 2026 pour celle de prévention, santé et environnement.</a:t>
            </a:r>
          </a:p>
          <a:p>
            <a:r>
              <a:rPr lang="fr-FR" dirty="0"/>
              <a:t> </a:t>
            </a:r>
          </a:p>
          <a:p>
            <a:r>
              <a:rPr lang="fr-FR" b="1" dirty="0"/>
              <a:t>Les résultats du baccalauréat général et technologique seront communiqués à partir du vendredi 3 juillet 2026.</a:t>
            </a:r>
            <a:endParaRPr lang="fr-FR" dirty="0"/>
          </a:p>
          <a:p>
            <a:r>
              <a:rPr lang="fr-FR" dirty="0"/>
              <a:t>Les épreuves de rattrapage pour le bac 2026 auront lieu au début du mois de juillet. Les élèves ayant obtenu une moyenne comprise entre 8 et 9,9/20 aux épreuves du bac pourront se présenter aux rattrapages qui se dérouleront du 6 au 10 juillet 2026.</a:t>
            </a:r>
          </a:p>
          <a:p>
            <a:r>
              <a:rPr lang="fr-FR" dirty="0"/>
              <a:t>TCAP : CCF uniquement</a:t>
            </a:r>
          </a:p>
          <a:p>
            <a:r>
              <a:rPr lang="fr-FR" dirty="0"/>
              <a:t>Modalités</a:t>
            </a:r>
          </a:p>
        </p:txBody>
      </p:sp>
    </p:spTree>
    <p:extLst>
      <p:ext uri="{BB962C8B-B14F-4D97-AF65-F5344CB8AC3E}">
        <p14:creationId xmlns:p14="http://schemas.microsoft.com/office/powerpoint/2010/main" val="3665935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7A6280-D67E-40C2-B7CB-81F871B18281}"/>
              </a:ext>
            </a:extLst>
          </p:cNvPr>
          <p:cNvSpPr>
            <a:spLocks noGrp="1"/>
          </p:cNvSpPr>
          <p:nvPr>
            <p:ph type="title"/>
          </p:nvPr>
        </p:nvSpPr>
        <p:spPr/>
        <p:txBody>
          <a:bodyPr/>
          <a:lstStyle/>
          <a:p>
            <a:r>
              <a:rPr lang="fr-FR" dirty="0"/>
              <a:t>Prochains jalons</a:t>
            </a:r>
          </a:p>
        </p:txBody>
      </p:sp>
      <p:sp>
        <p:nvSpPr>
          <p:cNvPr id="3" name="Espace réservé du contenu 2">
            <a:extLst>
              <a:ext uri="{FF2B5EF4-FFF2-40B4-BE49-F238E27FC236}">
                <a16:creationId xmlns:a16="http://schemas.microsoft.com/office/drawing/2014/main" id="{17C5A860-84F0-4D4C-806A-DDEBD836F429}"/>
              </a:ext>
            </a:extLst>
          </p:cNvPr>
          <p:cNvSpPr>
            <a:spLocks noGrp="1"/>
          </p:cNvSpPr>
          <p:nvPr>
            <p:ph idx="1"/>
          </p:nvPr>
        </p:nvSpPr>
        <p:spPr/>
        <p:txBody>
          <a:bodyPr/>
          <a:lstStyle/>
          <a:p>
            <a:r>
              <a:rPr lang="fr-FR" dirty="0"/>
              <a:t>Vacances d’automne : alertes </a:t>
            </a:r>
          </a:p>
          <a:p>
            <a:r>
              <a:rPr lang="fr-FR" dirty="0"/>
              <a:t>Décembre : relevé de notes, rencontres parents / professeurs</a:t>
            </a:r>
          </a:p>
          <a:p>
            <a:r>
              <a:rPr lang="fr-FR" dirty="0"/>
              <a:t>Janvier : réunions parcours sup </a:t>
            </a:r>
          </a:p>
          <a:p>
            <a:r>
              <a:rPr lang="fr-FR" dirty="0"/>
              <a:t>23/02 au 06/03/2026 : bilans de période pour Parcours sup</a:t>
            </a:r>
          </a:p>
          <a:p>
            <a:endParaRPr lang="fr-FR" dirty="0"/>
          </a:p>
          <a:p>
            <a:endParaRPr lang="fr-FR" dirty="0"/>
          </a:p>
          <a:p>
            <a:r>
              <a:rPr lang="fr-FR" dirty="0"/>
              <a:t>Attention les avis d’examen sont portés sur les livrets en juin, l’assiduité y sera pleinement examinée</a:t>
            </a:r>
          </a:p>
        </p:txBody>
      </p:sp>
    </p:spTree>
    <p:extLst>
      <p:ext uri="{BB962C8B-B14F-4D97-AF65-F5344CB8AC3E}">
        <p14:creationId xmlns:p14="http://schemas.microsoft.com/office/powerpoint/2010/main" val="1528449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Informations importantes</a:t>
            </a:r>
          </a:p>
        </p:txBody>
      </p:sp>
      <p:sp>
        <p:nvSpPr>
          <p:cNvPr id="3" name="Espace réservé du contenu 2"/>
          <p:cNvSpPr>
            <a:spLocks noGrp="1"/>
          </p:cNvSpPr>
          <p:nvPr>
            <p:ph idx="1"/>
          </p:nvPr>
        </p:nvSpPr>
        <p:spPr/>
        <p:txBody>
          <a:bodyPr/>
          <a:lstStyle/>
          <a:p>
            <a:pPr>
              <a:buNone/>
            </a:pPr>
            <a:r>
              <a:rPr lang="fr-FR" dirty="0"/>
              <a:t>PAP /  PAI / PPS : calendrier, définition</a:t>
            </a:r>
          </a:p>
          <a:p>
            <a:pPr>
              <a:buNone/>
            </a:pPr>
            <a:r>
              <a:rPr lang="fr-FR" dirty="0"/>
              <a:t>Inscriptions aux examens et aménagements des examens : calendrier et modalités</a:t>
            </a:r>
          </a:p>
          <a:p>
            <a:pPr>
              <a:buNone/>
            </a:pPr>
            <a:r>
              <a:rPr lang="fr-FR" dirty="0"/>
              <a:t>Attention ces dates ne sont que provisoires :</a:t>
            </a:r>
          </a:p>
          <a:p>
            <a:pPr>
              <a:buNone/>
            </a:pPr>
            <a:r>
              <a:rPr lang="fr-FR" dirty="0"/>
              <a:t>Juin 2026 : épreuves </a:t>
            </a:r>
          </a:p>
          <a:p>
            <a:pPr>
              <a:buNone/>
            </a:pPr>
            <a:r>
              <a:rPr lang="fr-FR" dirty="0"/>
              <a:t>15 /06 : philosophie ( 8 h à 12 h / 13 h 20)</a:t>
            </a:r>
          </a:p>
          <a:p>
            <a:pPr>
              <a:buNone/>
            </a:pPr>
            <a:r>
              <a:rPr lang="fr-FR" dirty="0"/>
              <a:t>16 et 17/06 : épreuves de spécialité ( 14 h à 17 h 30 / 18 h ; 19 h 20 si tiers temps)</a:t>
            </a:r>
          </a:p>
          <a:p>
            <a:pPr>
              <a:buNone/>
            </a:pPr>
            <a:r>
              <a:rPr lang="fr-FR" dirty="0"/>
              <a:t>EPS : certificats d’inaptitude totale ou partielle, examens en terminale</a:t>
            </a:r>
          </a:p>
          <a:p>
            <a:pPr>
              <a:buNone/>
            </a:pPr>
            <a:r>
              <a:rPr lang="fr-FR" dirty="0"/>
              <a:t>Retards et absences : modalités</a:t>
            </a:r>
          </a:p>
          <a:p>
            <a:pPr>
              <a:buNone/>
            </a:pPr>
            <a:r>
              <a:rPr lang="fr-FR" dirty="0"/>
              <a:t>Aides sociales : appel au fonds social ( dossier à retirer à l’intendance)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EB7F2A-CBAD-4988-83D0-0DEE975D31B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300440C8-FCB0-41CD-A5D8-DEC0EE00F1F0}"/>
              </a:ext>
            </a:extLst>
          </p:cNvPr>
          <p:cNvSpPr>
            <a:spLocks noGrp="1"/>
          </p:cNvSpPr>
          <p:nvPr>
            <p:ph idx="1"/>
          </p:nvPr>
        </p:nvSpPr>
        <p:spPr/>
        <p:txBody>
          <a:bodyPr/>
          <a:lstStyle/>
          <a:p>
            <a:r>
              <a:rPr lang="fr-FR" dirty="0"/>
              <a:t>• Évaluations (contrôle continu, examens finaux)</a:t>
            </a:r>
          </a:p>
          <a:p>
            <a:r>
              <a:rPr lang="fr-FR" dirty="0"/>
              <a:t>Examens blancs</a:t>
            </a:r>
          </a:p>
          <a:p>
            <a:r>
              <a:rPr lang="fr-FR" dirty="0"/>
              <a:t>•  Stages en voie professionnelle : rémunération, frais de déplacement, obligations</a:t>
            </a:r>
          </a:p>
          <a:p>
            <a:endParaRPr lang="fr-FR" dirty="0"/>
          </a:p>
        </p:txBody>
      </p:sp>
    </p:spTree>
    <p:extLst>
      <p:ext uri="{BB962C8B-B14F-4D97-AF65-F5344CB8AC3E}">
        <p14:creationId xmlns:p14="http://schemas.microsoft.com/office/powerpoint/2010/main" val="161273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340623-E721-4BC8-A364-34B4425432C0}"/>
              </a:ext>
            </a:extLst>
          </p:cNvPr>
          <p:cNvSpPr>
            <a:spLocks noGrp="1"/>
          </p:cNvSpPr>
          <p:nvPr>
            <p:ph type="title"/>
          </p:nvPr>
        </p:nvSpPr>
        <p:spPr/>
        <p:txBody>
          <a:bodyPr/>
          <a:lstStyle/>
          <a:p>
            <a:r>
              <a:rPr lang="fr-FR" dirty="0"/>
              <a:t>Pour être </a:t>
            </a:r>
            <a:r>
              <a:rPr lang="fr-FR" dirty="0" err="1"/>
              <a:t>informé-e</a:t>
            </a:r>
            <a:endParaRPr lang="fr-FR" dirty="0"/>
          </a:p>
        </p:txBody>
      </p:sp>
      <p:sp>
        <p:nvSpPr>
          <p:cNvPr id="3" name="Espace réservé du contenu 2">
            <a:extLst>
              <a:ext uri="{FF2B5EF4-FFF2-40B4-BE49-F238E27FC236}">
                <a16:creationId xmlns:a16="http://schemas.microsoft.com/office/drawing/2014/main" id="{B253DC12-D069-4BBD-B46C-8FCC486EAF91}"/>
              </a:ext>
            </a:extLst>
          </p:cNvPr>
          <p:cNvSpPr>
            <a:spLocks noGrp="1"/>
          </p:cNvSpPr>
          <p:nvPr>
            <p:ph idx="1"/>
          </p:nvPr>
        </p:nvSpPr>
        <p:spPr/>
        <p:txBody>
          <a:bodyPr/>
          <a:lstStyle/>
          <a:p>
            <a:r>
              <a:rPr lang="fr-FR" dirty="0">
                <a:hlinkClick r:id="rId2"/>
              </a:rPr>
              <a:t>https://elie-cartan.ent.auvergnerhonealpes.fr</a:t>
            </a:r>
            <a:endParaRPr lang="fr-FR" dirty="0"/>
          </a:p>
          <a:p>
            <a:endParaRPr lang="fr-FR" dirty="0"/>
          </a:p>
          <a:p>
            <a:endParaRPr lang="fr-FR" dirty="0"/>
          </a:p>
        </p:txBody>
      </p:sp>
      <p:pic>
        <p:nvPicPr>
          <p:cNvPr id="4" name="Image 3" descr="https://elie-cartan.ent.auvergnerhonealpes.fr/lectureFichiergw.do?ID_FICHIER=12998">
            <a:extLst>
              <a:ext uri="{FF2B5EF4-FFF2-40B4-BE49-F238E27FC236}">
                <a16:creationId xmlns:a16="http://schemas.microsoft.com/office/drawing/2014/main" id="{10CEC5C1-C4E1-4C1A-A2A0-1A322398E54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810635" y="2475891"/>
            <a:ext cx="3171825" cy="3648075"/>
          </a:xfrm>
          <a:prstGeom prst="rect">
            <a:avLst/>
          </a:prstGeom>
          <a:noFill/>
          <a:ln>
            <a:noFill/>
          </a:ln>
        </p:spPr>
      </p:pic>
    </p:spTree>
    <p:extLst>
      <p:ext uri="{BB962C8B-B14F-4D97-AF65-F5344CB8AC3E}">
        <p14:creationId xmlns:p14="http://schemas.microsoft.com/office/powerpoint/2010/main" val="1507227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F14AC283-D11E-4BDC-B1C5-FBB9A2600553}"/>
              </a:ext>
            </a:extLst>
          </p:cNvPr>
          <p:cNvPicPr>
            <a:picLocks noChangeAspect="1"/>
          </p:cNvPicPr>
          <p:nvPr/>
        </p:nvPicPr>
        <p:blipFill>
          <a:blip r:embed="rId2"/>
          <a:stretch>
            <a:fillRect/>
          </a:stretch>
        </p:blipFill>
        <p:spPr>
          <a:xfrm>
            <a:off x="0" y="127000"/>
            <a:ext cx="12192000" cy="6604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2948A7-2532-415F-AB86-E748D52881AD}"/>
              </a:ext>
            </a:extLst>
          </p:cNvPr>
          <p:cNvSpPr>
            <a:spLocks noGrp="1"/>
          </p:cNvSpPr>
          <p:nvPr>
            <p:ph type="title"/>
          </p:nvPr>
        </p:nvSpPr>
        <p:spPr/>
        <p:txBody>
          <a:bodyPr/>
          <a:lstStyle/>
          <a:p>
            <a:r>
              <a:rPr lang="fr-FR" dirty="0"/>
              <a:t>Pour nous contacter</a:t>
            </a:r>
          </a:p>
        </p:txBody>
      </p:sp>
      <p:sp>
        <p:nvSpPr>
          <p:cNvPr id="3" name="Espace réservé du contenu 2">
            <a:extLst>
              <a:ext uri="{FF2B5EF4-FFF2-40B4-BE49-F238E27FC236}">
                <a16:creationId xmlns:a16="http://schemas.microsoft.com/office/drawing/2014/main" id="{D23626CF-8DC3-40A7-8A98-36C697F1D1EF}"/>
              </a:ext>
            </a:extLst>
          </p:cNvPr>
          <p:cNvSpPr>
            <a:spLocks noGrp="1"/>
          </p:cNvSpPr>
          <p:nvPr>
            <p:ph idx="1"/>
          </p:nvPr>
        </p:nvSpPr>
        <p:spPr/>
        <p:txBody>
          <a:bodyPr/>
          <a:lstStyle/>
          <a:p>
            <a:r>
              <a:rPr lang="fr-FR" dirty="0"/>
              <a:t>Questions administratives : </a:t>
            </a:r>
            <a:r>
              <a:rPr lang="fr-FR" dirty="0">
                <a:hlinkClick r:id="rId2"/>
              </a:rPr>
              <a:t>cartan.secretariateleves@ac-grenoble.fr</a:t>
            </a:r>
            <a:r>
              <a:rPr lang="fr-FR" dirty="0"/>
              <a:t> ( dossier scolaire administratif, bourses, examens, inscriptions…)</a:t>
            </a:r>
          </a:p>
          <a:p>
            <a:r>
              <a:rPr lang="fr-FR" dirty="0"/>
              <a:t>Questions de vie scolaire : </a:t>
            </a:r>
            <a:r>
              <a:rPr lang="fr-FR" dirty="0">
                <a:hlinkClick r:id="rId3"/>
              </a:rPr>
              <a:t>eliecartan.viesco@ac-grenoble.fr</a:t>
            </a:r>
            <a:r>
              <a:rPr lang="fr-FR" dirty="0"/>
              <a:t>  (absences, retards, disciplines, problèmes….)</a:t>
            </a:r>
          </a:p>
          <a:p>
            <a:r>
              <a:rPr lang="fr-FR" dirty="0"/>
              <a:t>Communiquer avec un enseignant  : ENT messagerie</a:t>
            </a:r>
          </a:p>
          <a:p>
            <a:endParaRPr lang="fr-FR" dirty="0"/>
          </a:p>
          <a:p>
            <a:r>
              <a:rPr lang="fr-FR" dirty="0"/>
              <a:t>Fermeture des accueils téléphoniques et physiques des secrétariats les lundis et mardis après-midis</a:t>
            </a:r>
          </a:p>
          <a:p>
            <a:r>
              <a:rPr lang="fr-FR" dirty="0"/>
              <a:t>Pour rappel, il est nécessaire de prendre rendez-vous pour rencontrer un personnel du lycée, sauf cas de très grande urgence, la prise de rendez-vous s’effectuera par mail.</a:t>
            </a:r>
          </a:p>
        </p:txBody>
      </p:sp>
    </p:spTree>
    <p:extLst>
      <p:ext uri="{BB962C8B-B14F-4D97-AF65-F5344CB8AC3E}">
        <p14:creationId xmlns:p14="http://schemas.microsoft.com/office/powerpoint/2010/main" val="1893146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6"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2" y="226665"/>
            <a:ext cx="11722608" cy="6382512"/>
          </a:xfrm>
          <a:prstGeom prst="rect">
            <a:avLst/>
          </a:prstGeom>
          <a:ln w="6350" cap="flat" cmpd="sng" algn="ctr">
            <a:noFill/>
            <a:prstDash val="solid"/>
          </a:ln>
          <a:effectLst>
            <a:softEdge rad="0"/>
          </a:effectLst>
        </p:spPr>
      </p:sp>
      <p:sp>
        <p:nvSpPr>
          <p:cNvPr id="2" name="Titre 1">
            <a:extLst>
              <a:ext uri="{FF2B5EF4-FFF2-40B4-BE49-F238E27FC236}">
                <a16:creationId xmlns:a16="http://schemas.microsoft.com/office/drawing/2014/main" id="{15CF2CDC-DEAB-8959-D743-84B98BA63955}"/>
              </a:ext>
            </a:extLst>
          </p:cNvPr>
          <p:cNvSpPr>
            <a:spLocks noGrp="1"/>
          </p:cNvSpPr>
          <p:nvPr>
            <p:ph type="title"/>
          </p:nvPr>
        </p:nvSpPr>
        <p:spPr>
          <a:xfrm>
            <a:off x="1175512" y="870132"/>
            <a:ext cx="9792208" cy="1527078"/>
          </a:xfrm>
        </p:spPr>
        <p:txBody>
          <a:bodyPr>
            <a:normAutofit/>
          </a:bodyPr>
          <a:lstStyle/>
          <a:p>
            <a:r>
              <a:rPr lang="fr-FR" dirty="0"/>
              <a:t>Une cycle d'orientation.</a:t>
            </a:r>
          </a:p>
        </p:txBody>
      </p:sp>
      <p:sp>
        <p:nvSpPr>
          <p:cNvPr id="17" name="Espace réservé du contenu 2">
            <a:extLst>
              <a:ext uri="{FF2B5EF4-FFF2-40B4-BE49-F238E27FC236}">
                <a16:creationId xmlns:a16="http://schemas.microsoft.com/office/drawing/2014/main" id="{D60977E6-3CD1-313A-4483-72B6C84E65FF}"/>
              </a:ext>
            </a:extLst>
          </p:cNvPr>
          <p:cNvSpPr>
            <a:spLocks noGrp="1"/>
          </p:cNvSpPr>
          <p:nvPr>
            <p:ph idx="1"/>
          </p:nvPr>
        </p:nvSpPr>
        <p:spPr>
          <a:xfrm>
            <a:off x="1175512" y="2111160"/>
            <a:ext cx="9792208" cy="4240213"/>
          </a:xfrm>
        </p:spPr>
        <p:txBody>
          <a:bodyPr vert="horz" lIns="91440" tIns="45720" rIns="91440" bIns="45720" rtlCol="0" anchor="t">
            <a:noAutofit/>
          </a:bodyPr>
          <a:lstStyle/>
          <a:p>
            <a:pPr>
              <a:lnSpc>
                <a:spcPct val="90000"/>
              </a:lnSpc>
              <a:buClr>
                <a:srgbClr val="262626"/>
              </a:buClr>
            </a:pPr>
            <a:r>
              <a:rPr lang="fr-FR" sz="1100" dirty="0">
                <a:ea typeface="+mn-lt"/>
                <a:cs typeface="+mn-lt"/>
                <a:hlinkClick r:id="rId2"/>
              </a:rPr>
              <a:t>https://www.horizons21.fr  - Construisez vos choix de spécialités au lycée</a:t>
            </a:r>
            <a:endParaRPr lang="fr-FR" sz="1100" dirty="0">
              <a:ea typeface="+mn-lt"/>
              <a:cs typeface="+mn-lt"/>
            </a:endParaRPr>
          </a:p>
          <a:p>
            <a:pPr>
              <a:lnSpc>
                <a:spcPct val="90000"/>
              </a:lnSpc>
              <a:buClr>
                <a:srgbClr val="262626"/>
              </a:buClr>
            </a:pPr>
            <a:r>
              <a:rPr lang="fr-FR" sz="1100" dirty="0">
                <a:hlinkClick r:id="rId3"/>
              </a:rPr>
              <a:t>https://www.elie-cartan.ent.auvergnerhonealpes.fr/orientation/</a:t>
            </a:r>
            <a:endParaRPr lang="fr-FR" sz="1100" dirty="0"/>
          </a:p>
          <a:p>
            <a:pPr>
              <a:lnSpc>
                <a:spcPct val="90000"/>
              </a:lnSpc>
              <a:buClr>
                <a:srgbClr val="262626"/>
              </a:buClr>
            </a:pPr>
            <a:r>
              <a:rPr lang="fr-FR" sz="1100" b="1" dirty="0">
                <a:solidFill>
                  <a:schemeClr val="bg2">
                    <a:lumMod val="50000"/>
                  </a:schemeClr>
                </a:solidFill>
              </a:rPr>
              <a:t>La plateforme </a:t>
            </a:r>
            <a:r>
              <a:rPr lang="fr-FR" sz="1100" b="1" dirty="0" err="1">
                <a:solidFill>
                  <a:schemeClr val="bg2">
                    <a:lumMod val="50000"/>
                  </a:schemeClr>
                </a:solidFill>
              </a:rPr>
              <a:t>parcoursup</a:t>
            </a:r>
            <a:r>
              <a:rPr lang="fr-FR" sz="1100" b="1" dirty="0">
                <a:solidFill>
                  <a:schemeClr val="bg2">
                    <a:lumMod val="50000"/>
                  </a:schemeClr>
                </a:solidFill>
              </a:rPr>
              <a:t> </a:t>
            </a:r>
          </a:p>
          <a:p>
            <a:r>
              <a:rPr lang="fr-FR" sz="1100" dirty="0"/>
              <a:t>Pour chaque formation, vous trouverez dans </a:t>
            </a:r>
            <a:r>
              <a:rPr lang="fr-FR" sz="1100" dirty="0" err="1"/>
              <a:t>Parcoursup</a:t>
            </a:r>
            <a:r>
              <a:rPr lang="fr-FR" sz="1100" dirty="0"/>
              <a:t> :</a:t>
            </a:r>
          </a:p>
          <a:p>
            <a:r>
              <a:rPr lang="fr-FR" sz="1100" dirty="0"/>
              <a:t>une description précise : son statut (public/privé et sélective/non sélective), les enseignements proposés, les frais de scolarité, les taux de réussite, les débouchés et les conditions de poursuite d’études, le nombre de places disponibles, des informations pour les candidats en situation de handicap, les taux minimum de boursiers applicables l’année précédente</a:t>
            </a:r>
          </a:p>
          <a:p>
            <a:r>
              <a:rPr lang="fr-FR" sz="1100" dirty="0"/>
              <a:t>les attendus : les connaissances et compétences nécessaires pour réussir</a:t>
            </a:r>
          </a:p>
          <a:p>
            <a:r>
              <a:rPr lang="fr-FR" sz="1100" dirty="0"/>
              <a:t>les critères d’examen des vœux</a:t>
            </a:r>
          </a:p>
          <a:p>
            <a:r>
              <a:rPr lang="fr-FR" sz="1100" dirty="0"/>
              <a:t>les dates des journées portes ouvertes ou des journées/semaines d’immersion organisées par les établissements qui vous intéressent</a:t>
            </a:r>
          </a:p>
          <a:p>
            <a:r>
              <a:rPr lang="fr-FR" sz="1100" dirty="0"/>
              <a:t>des contacts pour échanger avec un responsable pédagogique, un référent handicap ou un étudiant ambassadeur</a:t>
            </a:r>
          </a:p>
          <a:p>
            <a:r>
              <a:rPr lang="fr-FR" sz="1100" dirty="0"/>
              <a:t>des suggestions de formations en lien avec votre recherche</a:t>
            </a:r>
          </a:p>
          <a:p>
            <a:r>
              <a:rPr lang="fr-FR" sz="1100" dirty="0"/>
              <a:t>Vous pourrez aussi avoir accès en novembre au rapport d’examen des vœux de la précédente session établi par chaque formation (hors formation en apprentissage) : il vous renseigne sur les résultats de l’admission 2022 et précise les critères qui ont été utilisés par les responsables de la formation.</a:t>
            </a:r>
          </a:p>
          <a:p>
            <a:pPr>
              <a:buNone/>
            </a:pPr>
            <a:br>
              <a:rPr lang="fr-FR" sz="1100" b="1" dirty="0"/>
            </a:br>
            <a:endParaRPr lang="fr-FR" sz="1100" dirty="0"/>
          </a:p>
        </p:txBody>
      </p:sp>
    </p:spTree>
    <p:extLst>
      <p:ext uri="{BB962C8B-B14F-4D97-AF65-F5344CB8AC3E}">
        <p14:creationId xmlns:p14="http://schemas.microsoft.com/office/powerpoint/2010/main" val="1948864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BA5742-B54E-A1BC-2AA0-42EEBC0D5774}"/>
              </a:ext>
            </a:extLst>
          </p:cNvPr>
          <p:cNvSpPr>
            <a:spLocks noGrp="1"/>
          </p:cNvSpPr>
          <p:nvPr>
            <p:ph type="title"/>
          </p:nvPr>
        </p:nvSpPr>
        <p:spPr>
          <a:xfrm>
            <a:off x="1066800" y="642594"/>
            <a:ext cx="10058400" cy="349405"/>
          </a:xfrm>
        </p:spPr>
        <p:txBody>
          <a:bodyPr>
            <a:normAutofit fontScale="90000"/>
          </a:bodyPr>
          <a:lstStyle/>
          <a:p>
            <a:endParaRPr lang="fr-FR"/>
          </a:p>
        </p:txBody>
      </p:sp>
      <p:sp>
        <p:nvSpPr>
          <p:cNvPr id="3" name="Espace réservé du contenu 2">
            <a:extLst>
              <a:ext uri="{FF2B5EF4-FFF2-40B4-BE49-F238E27FC236}">
                <a16:creationId xmlns:a16="http://schemas.microsoft.com/office/drawing/2014/main" id="{88F69DC5-52DA-DDB0-9F37-46C407B29850}"/>
              </a:ext>
            </a:extLst>
          </p:cNvPr>
          <p:cNvSpPr>
            <a:spLocks noGrp="1"/>
          </p:cNvSpPr>
          <p:nvPr>
            <p:ph idx="1"/>
          </p:nvPr>
        </p:nvSpPr>
        <p:spPr>
          <a:xfrm>
            <a:off x="1066800" y="1155267"/>
            <a:ext cx="10058400" cy="4879773"/>
          </a:xfrm>
        </p:spPr>
        <p:txBody>
          <a:bodyPr vert="horz" lIns="91440" tIns="45720" rIns="91440" bIns="45720" rtlCol="0" anchor="t">
            <a:normAutofit/>
          </a:bodyPr>
          <a:lstStyle/>
          <a:p>
            <a:pPr>
              <a:buClr>
                <a:srgbClr val="262626"/>
              </a:buClr>
            </a:pPr>
            <a:endParaRPr lang="fr-FR" b="1" i="1" cap="all" dirty="0"/>
          </a:p>
          <a:p>
            <a:pPr>
              <a:buClr>
                <a:srgbClr val="262626"/>
              </a:buClr>
            </a:pPr>
            <a:endParaRPr lang="fr-FR" dirty="0"/>
          </a:p>
        </p:txBody>
      </p:sp>
      <p:pic>
        <p:nvPicPr>
          <p:cNvPr id="4" name="Image 4" descr="Une image contenant texte, équipement électronique, CD&#10;&#10;Description générée automatiquement">
            <a:extLst>
              <a:ext uri="{FF2B5EF4-FFF2-40B4-BE49-F238E27FC236}">
                <a16:creationId xmlns:a16="http://schemas.microsoft.com/office/drawing/2014/main" id="{FDBA2599-A087-13E5-E247-37A5DE593F7A}"/>
              </a:ext>
            </a:extLst>
          </p:cNvPr>
          <p:cNvPicPr>
            <a:picLocks noChangeAspect="1"/>
          </p:cNvPicPr>
          <p:nvPr/>
        </p:nvPicPr>
        <p:blipFill>
          <a:blip r:embed="rId2"/>
          <a:stretch>
            <a:fillRect/>
          </a:stretch>
        </p:blipFill>
        <p:spPr>
          <a:xfrm>
            <a:off x="3674327" y="748331"/>
            <a:ext cx="4592443" cy="5082557"/>
          </a:xfrm>
          <a:prstGeom prst="rect">
            <a:avLst/>
          </a:prstGeom>
        </p:spPr>
      </p:pic>
    </p:spTree>
    <p:extLst>
      <p:ext uri="{BB962C8B-B14F-4D97-AF65-F5344CB8AC3E}">
        <p14:creationId xmlns:p14="http://schemas.microsoft.com/office/powerpoint/2010/main" val="3940456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Dossier </a:t>
            </a:r>
            <a:r>
              <a:rPr lang="fr-FR" dirty="0" err="1"/>
              <a:t>parcoursup</a:t>
            </a:r>
            <a:r>
              <a:rPr lang="fr-FR" dirty="0"/>
              <a:t> : </a:t>
            </a:r>
          </a:p>
        </p:txBody>
      </p:sp>
      <p:sp>
        <p:nvSpPr>
          <p:cNvPr id="3" name="Espace réservé du contenu 2"/>
          <p:cNvSpPr>
            <a:spLocks noGrp="1"/>
          </p:cNvSpPr>
          <p:nvPr>
            <p:ph idx="1"/>
          </p:nvPr>
        </p:nvSpPr>
        <p:spPr/>
        <p:txBody>
          <a:bodyPr>
            <a:normAutofit/>
          </a:bodyPr>
          <a:lstStyle/>
          <a:p>
            <a:r>
              <a:rPr lang="fr-FR" dirty="0"/>
              <a:t>Moyennes de l’année de première ( divisée en 2 semestres)</a:t>
            </a:r>
          </a:p>
          <a:p>
            <a:r>
              <a:rPr lang="fr-FR" dirty="0"/>
              <a:t>Moyennes de septembre à mars en terminale (1</a:t>
            </a:r>
            <a:r>
              <a:rPr lang="fr-FR" baseline="30000" dirty="0"/>
              <a:t>ère</a:t>
            </a:r>
            <a:r>
              <a:rPr lang="fr-FR" dirty="0"/>
              <a:t> période d’évaluation)</a:t>
            </a:r>
          </a:p>
          <a:p>
            <a:r>
              <a:rPr lang="fr-FR" dirty="0"/>
              <a:t>Appréciations des enseignants et de l’équipe pédagogique</a:t>
            </a:r>
          </a:p>
          <a:p>
            <a:r>
              <a:rPr lang="fr-FR" dirty="0"/>
              <a:t>Retards et absences</a:t>
            </a:r>
          </a:p>
          <a:p>
            <a:r>
              <a:rPr lang="fr-FR" dirty="0"/>
              <a:t>Implications : délégués, éco-délégués, CVL, MDL, AS, autres projets….</a:t>
            </a:r>
          </a:p>
          <a:p>
            <a:r>
              <a:rPr lang="fr-FR" dirty="0">
                <a:ea typeface="+mn-lt"/>
                <a:cs typeface="+mn-lt"/>
              </a:rPr>
              <a:t>Les notes aux épreuves anticipées de français (écrit et oral) et aux épreuves de spécialité sont pris en compte dans </a:t>
            </a:r>
            <a:r>
              <a:rPr lang="fr-FR" u="sng" dirty="0" err="1">
                <a:ea typeface="+mn-lt"/>
                <a:cs typeface="+mn-lt"/>
                <a:hlinkClick r:id="rId2"/>
              </a:rPr>
              <a:t>Parcoursup</a:t>
            </a:r>
            <a:r>
              <a:rPr lang="fr-FR" dirty="0">
                <a:ea typeface="+mn-lt"/>
                <a:cs typeface="+mn-lt"/>
              </a:rPr>
              <a:t>.</a:t>
            </a:r>
            <a:endParaRPr lang="fr-FR" dirty="0"/>
          </a:p>
          <a:p>
            <a:endParaRPr lang="fr-FR" dirty="0"/>
          </a:p>
          <a:p>
            <a:r>
              <a:rPr lang="fr-FR" dirty="0"/>
              <a:t>Le dossier n’est parfois qu’une étape dans le processus de sélection, il peut être complété par des épreuves écrites ou orales, des entretiens….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11563</TotalTime>
  <Words>1074</Words>
  <Application>Microsoft Office PowerPoint</Application>
  <PresentationFormat>Grand écran</PresentationFormat>
  <Paragraphs>114</Paragraphs>
  <Slides>17</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Calibri</vt:lpstr>
      <vt:lpstr>Century Gothic</vt:lpstr>
      <vt:lpstr>Garamond</vt:lpstr>
      <vt:lpstr>Savon</vt:lpstr>
      <vt:lpstr>Réunion parents TERMINALE  LPO E. Cartan</vt:lpstr>
      <vt:lpstr>Informations importantes</vt:lpstr>
      <vt:lpstr>Présentation PowerPoint</vt:lpstr>
      <vt:lpstr>Pour être informé-e</vt:lpstr>
      <vt:lpstr>Présentation PowerPoint</vt:lpstr>
      <vt:lpstr>Pour nous contacter</vt:lpstr>
      <vt:lpstr>Une cycle d'orientation.</vt:lpstr>
      <vt:lpstr>Présentation PowerPoint</vt:lpstr>
      <vt:lpstr>Dossier parcoursup : </vt:lpstr>
      <vt:lpstr>Les temps forts de l'orientation</vt:lpstr>
      <vt:lpstr>Le diplôme du baccalauréat série générale</vt:lpstr>
      <vt:lpstr>Voie générale</vt:lpstr>
      <vt:lpstr>Présentation PowerPoint</vt:lpstr>
      <vt:lpstr>Voie technologique</vt:lpstr>
      <vt:lpstr>Voie professionnelle : </vt:lpstr>
      <vt:lpstr>Examens de la voie professionnelle</vt:lpstr>
      <vt:lpstr>Prochains jalons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proviseur</dc:creator>
  <cp:lastModifiedBy>proviseur</cp:lastModifiedBy>
  <cp:revision>298</cp:revision>
  <dcterms:created xsi:type="dcterms:W3CDTF">2022-09-07T10:04:35Z</dcterms:created>
  <dcterms:modified xsi:type="dcterms:W3CDTF">2025-09-09T15:57:43Z</dcterms:modified>
</cp:coreProperties>
</file>