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21"/>
  </p:notesMasterIdLst>
  <p:sldIdLst>
    <p:sldId id="331" r:id="rId5"/>
    <p:sldId id="347" r:id="rId6"/>
    <p:sldId id="332" r:id="rId7"/>
    <p:sldId id="349" r:id="rId8"/>
    <p:sldId id="350" r:id="rId9"/>
    <p:sldId id="351" r:id="rId10"/>
    <p:sldId id="352" r:id="rId11"/>
    <p:sldId id="354" r:id="rId12"/>
    <p:sldId id="363" r:id="rId13"/>
    <p:sldId id="355" r:id="rId14"/>
    <p:sldId id="356" r:id="rId15"/>
    <p:sldId id="357" r:id="rId16"/>
    <p:sldId id="358" r:id="rId17"/>
    <p:sldId id="362" r:id="rId18"/>
    <p:sldId id="360" r:id="rId19"/>
    <p:sldId id="361" r:id="rId2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331"/>
            <p14:sldId id="347"/>
            <p14:sldId id="332"/>
            <p14:sldId id="349"/>
            <p14:sldId id="350"/>
            <p14:sldId id="351"/>
            <p14:sldId id="352"/>
            <p14:sldId id="354"/>
            <p14:sldId id="363"/>
            <p14:sldId id="355"/>
            <p14:sldId id="356"/>
            <p14:sldId id="357"/>
            <p14:sldId id="358"/>
            <p14:sldId id="362"/>
            <p14:sldId id="360"/>
            <p14:sldId id="361"/>
          </p14:sldIdLst>
        </p14:section>
      </p14:sectionLst>
    </p:ext>
    <p:ext uri="{EFAFB233-063F-42B5-8137-9DF3F51BA10A}">
      <p15:sldGuideLst xmlns:p15="http://schemas.microsoft.com/office/powerpoint/2012/main">
        <p15:guide id="1" orient="horz" pos="2160" userDrawn="1">
          <p15:clr>
            <a:srgbClr val="A4A3A4"/>
          </p15:clr>
        </p15:guide>
        <p15:guide id="2" orient="horz" pos="255" userDrawn="1">
          <p15:clr>
            <a:srgbClr val="A4A3A4"/>
          </p15:clr>
        </p15:guide>
        <p15:guide id="3" orient="horz" pos="1139" userDrawn="1">
          <p15:clr>
            <a:srgbClr val="A4A3A4"/>
          </p15:clr>
        </p15:guide>
        <p15:guide id="4" orient="horz" pos="1095" userDrawn="1">
          <p15:clr>
            <a:srgbClr val="A4A3A4"/>
          </p15:clr>
        </p15:guide>
        <p15:guide id="5" orient="horz" pos="4065" userDrawn="1">
          <p15:clr>
            <a:srgbClr val="A4A3A4"/>
          </p15:clr>
        </p15:guide>
        <p15:guide id="6" orient="horz" pos="4201" userDrawn="1">
          <p15:clr>
            <a:srgbClr val="A4A3A4"/>
          </p15:clr>
        </p15:guide>
        <p15:guide id="7" pos="2880" userDrawn="1">
          <p15:clr>
            <a:srgbClr val="A4A3A4"/>
          </p15:clr>
        </p15:guide>
        <p15:guide id="8" pos="476" userDrawn="1">
          <p15:clr>
            <a:srgbClr val="A4A3A4"/>
          </p15:clr>
        </p15:guide>
        <p15:guide id="9" pos="5193" userDrawn="1">
          <p15:clr>
            <a:srgbClr val="A4A3A4"/>
          </p15:clr>
        </p15:guide>
        <p15:guide id="10" pos="546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849B"/>
    <a:srgbClr val="002060"/>
    <a:srgbClr val="475E9F"/>
    <a:srgbClr val="B5BED1"/>
    <a:srgbClr val="0000CC"/>
    <a:srgbClr val="005696"/>
    <a:srgbClr val="00518E"/>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444" autoAdjust="0"/>
    <p:restoredTop sz="96395" autoAdjust="0"/>
  </p:normalViewPr>
  <p:slideViewPr>
    <p:cSldViewPr showGuides="1">
      <p:cViewPr varScale="1">
        <p:scale>
          <a:sx n="110" d="100"/>
          <a:sy n="110" d="100"/>
        </p:scale>
        <p:origin x="1350" y="108"/>
      </p:cViewPr>
      <p:guideLst>
        <p:guide orient="horz" pos="2160"/>
        <p:guide orient="horz" pos="255"/>
        <p:guide orient="horz" pos="1139"/>
        <p:guide orient="horz" pos="1095"/>
        <p:guide orient="horz" pos="4065"/>
        <p:guide orient="horz" pos="4201"/>
        <p:guide pos="2880"/>
        <p:guide pos="476"/>
        <p:guide pos="5193"/>
        <p:guide pos="546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21/12/2023</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5" name="Espace réservé du pied de page 4"/>
          <p:cNvSpPr>
            <a:spLocks noGrp="1"/>
          </p:cNvSpPr>
          <p:nvPr>
            <p:ph type="ftr" sz="quarter" idx="11"/>
          </p:nvPr>
        </p:nvSpPr>
        <p:spPr bwMode="gray">
          <a:xfrm>
            <a:off x="720000" y="5226529"/>
            <a:ext cx="3240000" cy="1200000"/>
          </a:xfrm>
        </p:spPr>
        <p:txBody>
          <a:bodyPr anchor="b" anchorCtr="0"/>
          <a:lstStyle>
            <a:lvl1pPr>
              <a:defRPr sz="1150"/>
            </a:lvl1pPr>
          </a:lstStyle>
          <a:p>
            <a:r>
              <a:rPr lang="fr-FR" dirty="0"/>
              <a:t>Intitulé de la direction </a:t>
            </a:r>
            <a:br>
              <a:rPr lang="fr-FR" dirty="0"/>
            </a:br>
            <a:r>
              <a:rPr lang="fr-FR" dirty="0"/>
              <a:t>ou de l’organisme rattaché</a:t>
            </a:r>
          </a:p>
        </p:txBody>
      </p:sp>
      <p:sp>
        <p:nvSpPr>
          <p:cNvPr id="6" name="Espace réservé du numéro de diapositive 5"/>
          <p:cNvSpPr>
            <a:spLocks noGrp="1"/>
          </p:cNvSpPr>
          <p:nvPr>
            <p:ph type="sldNum" sz="quarter" idx="12"/>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520" y="150567"/>
            <a:ext cx="5651510" cy="4646585"/>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p>
            <a:pPr algn="r"/>
            <a:r>
              <a:rPr lang="fr-FR" cap="all"/>
              <a:t>XX/XX/XXXX</a:t>
            </a:r>
            <a:endParaRPr lang="fr-FR" cap="all" dirty="0"/>
          </a:p>
        </p:txBody>
      </p:sp>
      <p:sp>
        <p:nvSpPr>
          <p:cNvPr id="3" name="Espace réservé du pied de page 2"/>
          <p:cNvSpPr>
            <a:spLocks noGrp="1"/>
          </p:cNvSpPr>
          <p:nvPr>
            <p:ph type="ftr" sz="quarter" idx="11"/>
          </p:nvPr>
        </p:nvSpPr>
        <p:spPr bwMode="gray"/>
        <p:txBody>
          <a:bodyPr/>
          <a:lstStyle/>
          <a:p>
            <a:r>
              <a:rPr lang="fr-FR" dirty="0"/>
              <a:t>Intitulé de la direction ou de l’organisme rattaché</a:t>
            </a:r>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360000" y="3128061"/>
            <a:ext cx="8424000" cy="27696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Imag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504" y="239630"/>
            <a:ext cx="2879750" cy="2367686"/>
          </a:xfrm>
          <a:prstGeom prst="rect">
            <a:avLst/>
          </a:prstGeom>
        </p:spPr>
      </p:pic>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2522624"/>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412776"/>
            <a:ext cx="9144000" cy="5446424"/>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359999" y="984000"/>
            <a:ext cx="8424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5990" indent="-395990">
              <a:buFont typeface="+mj-lt"/>
              <a:buAutoNum type="arabicPeriod"/>
              <a:defRPr sz="3250"/>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240000"/>
            <a:ext cx="5472000" cy="480000"/>
          </a:xfrm>
        </p:spPr>
        <p:txBody>
          <a:bodyPr/>
          <a:lstStyle>
            <a:lvl1pPr marL="107997" indent="-107997" algn="r">
              <a:spcAft>
                <a:spcPts val="0"/>
              </a:spcAft>
              <a:buFont typeface="+mj-lt"/>
              <a:buAutoNum type="arabicPeriod"/>
              <a:defRPr sz="750" b="1"/>
            </a:lvl1pPr>
            <a:lvl2pPr marL="107997" indent="-107997"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1200000"/>
            <a:ext cx="8424000" cy="96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2448000"/>
            <a:ext cx="8424000" cy="3432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6378000"/>
            <a:ext cx="1170000" cy="480000"/>
          </a:xfrm>
          <a:prstGeom prst="rect">
            <a:avLst/>
          </a:prstGeom>
        </p:spPr>
        <p:txBody>
          <a:bodyPr vert="horz" lIns="0" tIns="0" rIns="0" bIns="0" rtlCol="0" anchor="ctr" anchorCtr="0">
            <a:noAutofit/>
          </a:bodyPr>
          <a:lstStyle>
            <a:lvl1pPr algn="ctr">
              <a:defRPr sz="750" b="1">
                <a:solidFill>
                  <a:schemeClr val="tx1"/>
                </a:solidFill>
              </a:defRPr>
            </a:lvl1pPr>
          </a:lstStyle>
          <a:p>
            <a:pPr algn="r"/>
            <a:r>
              <a:rPr lang="fr-FR" cap="all"/>
              <a:t>XX/XX/XXXX</a:t>
            </a:r>
            <a:endParaRPr lang="fr-FR" cap="all" dirty="0"/>
          </a:p>
        </p:txBody>
      </p:sp>
      <p:sp>
        <p:nvSpPr>
          <p:cNvPr id="5" name="Espace réservé du pied de page 4"/>
          <p:cNvSpPr>
            <a:spLocks noGrp="1"/>
          </p:cNvSpPr>
          <p:nvPr>
            <p:ph type="ftr" sz="quarter" idx="3"/>
          </p:nvPr>
        </p:nvSpPr>
        <p:spPr bwMode="gray">
          <a:xfrm>
            <a:off x="360000" y="6378000"/>
            <a:ext cx="5904000" cy="480000"/>
          </a:xfrm>
          <a:prstGeom prst="rect">
            <a:avLst/>
          </a:prstGeom>
        </p:spPr>
        <p:txBody>
          <a:bodyPr vert="horz" lIns="0" tIns="0" rIns="0" bIns="0" rtlCol="0" anchor="ctr" anchorCtr="0">
            <a:noAutofit/>
          </a:bodyPr>
          <a:lstStyle>
            <a:lvl1pPr algn="l">
              <a:defRPr sz="750" b="1">
                <a:solidFill>
                  <a:schemeClr val="tx1"/>
                </a:solidFill>
              </a:defRPr>
            </a:lvl1pPr>
          </a:lstStyle>
          <a:p>
            <a:r>
              <a:rPr lang="fr-FR" dirty="0"/>
              <a:t>Intitulé de la direction ou de l’organisme rattaché</a:t>
            </a:r>
          </a:p>
        </p:txBody>
      </p:sp>
      <p:sp>
        <p:nvSpPr>
          <p:cNvPr id="6" name="Espace réservé du numéro de diapositive 5"/>
          <p:cNvSpPr>
            <a:spLocks noGrp="1"/>
          </p:cNvSpPr>
          <p:nvPr>
            <p:ph type="sldNum" sz="quarter" idx="4"/>
          </p:nvPr>
        </p:nvSpPr>
        <p:spPr bwMode="gray">
          <a:xfrm>
            <a:off x="6264000" y="6378000"/>
            <a:ext cx="1350000" cy="48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cxnSp>
        <p:nvCxnSpPr>
          <p:cNvPr id="10" name="Connecteur droit 9"/>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Image 6"/>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51520" y="144000"/>
            <a:ext cx="1007913" cy="82869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378"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6" name="Espace réservé du texte 5"/>
          <p:cNvSpPr>
            <a:spLocks noGrp="1"/>
          </p:cNvSpPr>
          <p:nvPr>
            <p:ph type="body" sz="quarter" idx="13"/>
          </p:nvPr>
        </p:nvSpPr>
        <p:spPr>
          <a:xfrm>
            <a:off x="1043608" y="2708920"/>
            <a:ext cx="7254000" cy="2725228"/>
          </a:xfrm>
        </p:spPr>
        <p:txBody>
          <a:bodyPr/>
          <a:lstStyle/>
          <a:p>
            <a:r>
              <a:rPr lang="fr-FR" dirty="0">
                <a:solidFill>
                  <a:srgbClr val="475E9F"/>
                </a:solidFill>
                <a:latin typeface="Marianne" panose="02000000000000000000" pitchFamily="2" charset="0"/>
              </a:rPr>
              <a:t>Service en ligne orientation</a:t>
            </a:r>
          </a:p>
          <a:p>
            <a:endParaRPr lang="fr-FR" dirty="0">
              <a:solidFill>
                <a:srgbClr val="475E9F"/>
              </a:solidFill>
              <a:latin typeface="Marianne" panose="02000000000000000000" pitchFamily="2" charset="0"/>
            </a:endParaRPr>
          </a:p>
          <a:p>
            <a:pPr lvl="1"/>
            <a:r>
              <a:rPr lang="fr-FR" sz="2800" b="1" dirty="0">
                <a:solidFill>
                  <a:srgbClr val="475E9F"/>
                </a:solidFill>
                <a:latin typeface="Marianne" panose="02000000000000000000" pitchFamily="2" charset="0"/>
              </a:rPr>
              <a:t>Comment demander sa voie d’orientation après la 3</a:t>
            </a:r>
            <a:r>
              <a:rPr lang="fr-FR" sz="2800" b="1" baseline="30000" dirty="0">
                <a:solidFill>
                  <a:srgbClr val="475E9F"/>
                </a:solidFill>
                <a:latin typeface="Marianne" panose="02000000000000000000" pitchFamily="2" charset="0"/>
              </a:rPr>
              <a:t>e </a:t>
            </a:r>
            <a:r>
              <a:rPr lang="fr-FR" sz="2800" b="1" dirty="0">
                <a:solidFill>
                  <a:srgbClr val="475E9F"/>
                </a:solidFill>
                <a:latin typeface="Marianne" panose="02000000000000000000" pitchFamily="2" charset="0"/>
              </a:rPr>
              <a:t>?</a:t>
            </a:r>
          </a:p>
          <a:p>
            <a:pPr lvl="1"/>
            <a:endParaRPr lang="fr-FR" sz="2800" b="1" dirty="0">
              <a:solidFill>
                <a:srgbClr val="475E9F"/>
              </a:solidFill>
              <a:latin typeface="Marianne" panose="02000000000000000000" pitchFamily="2" charset="0"/>
            </a:endParaRPr>
          </a:p>
          <a:p>
            <a:pPr lvl="1"/>
            <a:r>
              <a:rPr lang="fr-FR" sz="2400" b="1" i="1" dirty="0">
                <a:solidFill>
                  <a:srgbClr val="475E9F"/>
                </a:solidFill>
                <a:latin typeface="Marianne" panose="02000000000000000000" pitchFamily="2" charset="0"/>
              </a:rPr>
              <a:t>Dialogue avec le conseil de classe</a:t>
            </a:r>
          </a:p>
          <a:p>
            <a:pPr lvl="1"/>
            <a:endParaRPr lang="fr-FR" sz="2800" b="1" dirty="0"/>
          </a:p>
          <a:p>
            <a:pPr lvl="1"/>
            <a:endParaRPr lang="fr-FR" sz="3200" b="1" baseline="30000" dirty="0"/>
          </a:p>
          <a:p>
            <a:endParaRPr lang="fr-FR" dirty="0"/>
          </a:p>
        </p:txBody>
      </p:sp>
      <p:sp>
        <p:nvSpPr>
          <p:cNvPr id="7" name="Espace réservé de la date 6"/>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 Demander sa voie d’orientation après la 3</a:t>
            </a:r>
            <a:r>
              <a:rPr lang="fr-FR" sz="2000" baseline="30000" dirty="0">
                <a:solidFill>
                  <a:srgbClr val="475E9F"/>
                </a:solidFill>
                <a:latin typeface="Marianne" panose="02000000000000000000" pitchFamily="2" charset="0"/>
              </a:rPr>
              <a:t>e</a:t>
            </a:r>
            <a:endParaRPr lang="fr-FR" sz="2000" dirty="0">
              <a:solidFill>
                <a:srgbClr val="475E9F"/>
              </a:solidFill>
              <a:latin typeface="Marianne" panose="02000000000000000000" pitchFamily="2" charset="0"/>
            </a:endParaRPr>
          </a:p>
        </p:txBody>
      </p:sp>
      <p:sp>
        <p:nvSpPr>
          <p:cNvPr id="9" name="Titre 8"/>
          <p:cNvSpPr>
            <a:spLocks noGrp="1"/>
          </p:cNvSpPr>
          <p:nvPr>
            <p:ph type="title"/>
          </p:nvPr>
        </p:nvSpPr>
        <p:spPr>
          <a:xfrm>
            <a:off x="1172762" y="1151897"/>
            <a:ext cx="7143653"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Le bouton + Ajouter une intention ouvre une pop-up qui permet la sélection d’une voie d’orientation</a:t>
            </a:r>
          </a:p>
        </p:txBody>
      </p:sp>
      <p:pic>
        <p:nvPicPr>
          <p:cNvPr id="10" name="Image 9"/>
          <p:cNvPicPr>
            <a:picLocks noChangeAspect="1"/>
          </p:cNvPicPr>
          <p:nvPr/>
        </p:nvPicPr>
        <p:blipFill>
          <a:blip r:embed="rId2"/>
          <a:stretch>
            <a:fillRect/>
          </a:stretch>
        </p:blipFill>
        <p:spPr>
          <a:xfrm>
            <a:off x="1685327" y="1655953"/>
            <a:ext cx="5896800" cy="4680000"/>
          </a:xfrm>
          <a:prstGeom prst="rect">
            <a:avLst/>
          </a:prstGeom>
        </p:spPr>
      </p:pic>
    </p:spTree>
    <p:extLst>
      <p:ext uri="{BB962C8B-B14F-4D97-AF65-F5344CB8AC3E}">
        <p14:creationId xmlns:p14="http://schemas.microsoft.com/office/powerpoint/2010/main" val="5559658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 Demander sa voie d’orientation après la 3</a:t>
            </a:r>
            <a:r>
              <a:rPr lang="fr-FR" sz="2000" baseline="30000" dirty="0">
                <a:solidFill>
                  <a:srgbClr val="475E9F"/>
                </a:solidFill>
                <a:latin typeface="Marianne" panose="02000000000000000000" pitchFamily="2" charset="0"/>
              </a:rPr>
              <a:t>e</a:t>
            </a:r>
            <a:endParaRPr lang="fr-FR" sz="2000" dirty="0">
              <a:solidFill>
                <a:srgbClr val="475E9F"/>
              </a:solidFill>
              <a:latin typeface="Marianne" panose="02000000000000000000" pitchFamily="2" charset="0"/>
            </a:endParaRPr>
          </a:p>
        </p:txBody>
      </p:sp>
      <p:sp>
        <p:nvSpPr>
          <p:cNvPr id="9" name="Titre 8"/>
          <p:cNvSpPr>
            <a:spLocks noGrp="1"/>
          </p:cNvSpPr>
          <p:nvPr>
            <p:ph type="title"/>
          </p:nvPr>
        </p:nvSpPr>
        <p:spPr>
          <a:xfrm>
            <a:off x="1181730" y="1369141"/>
            <a:ext cx="7017270"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rPr>
              <a:t>La sélection d’une voie se fait dans l’ordre de préférence, il est possible de les modifier jusqu’à la fermeture du service en ligne Orientation à la date indiquée par le chef d’établissement.</a:t>
            </a:r>
            <a:br>
              <a:rPr lang="fr-FR" sz="1800" dirty="0">
                <a:solidFill>
                  <a:srgbClr val="31849B"/>
                </a:solidFill>
              </a:rPr>
            </a:br>
            <a:endParaRPr lang="fr-FR" sz="1800" dirty="0">
              <a:solidFill>
                <a:srgbClr val="31849B"/>
              </a:solidFill>
              <a:latin typeface="Marianne" panose="02000000000000000000" pitchFamily="2" charset="0"/>
            </a:endParaRPr>
          </a:p>
        </p:txBody>
      </p:sp>
      <p:pic>
        <p:nvPicPr>
          <p:cNvPr id="7" name="Image 6"/>
          <p:cNvPicPr>
            <a:picLocks noChangeAspect="1"/>
          </p:cNvPicPr>
          <p:nvPr/>
        </p:nvPicPr>
        <p:blipFill>
          <a:blip r:embed="rId2"/>
          <a:stretch>
            <a:fillRect/>
          </a:stretch>
        </p:blipFill>
        <p:spPr>
          <a:xfrm>
            <a:off x="313161" y="2016417"/>
            <a:ext cx="8236363" cy="3708000"/>
          </a:xfrm>
          <a:prstGeom prst="rect">
            <a:avLst/>
          </a:prstGeom>
        </p:spPr>
      </p:pic>
    </p:spTree>
    <p:extLst>
      <p:ext uri="{BB962C8B-B14F-4D97-AF65-F5344CB8AC3E}">
        <p14:creationId xmlns:p14="http://schemas.microsoft.com/office/powerpoint/2010/main" val="4017389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a:solidFill>
                  <a:srgbClr val="475E9F"/>
                </a:solidFill>
                <a:latin typeface="Marianne" panose="02000000000000000000" pitchFamily="2" charset="0"/>
              </a:rPr>
              <a:t>2023-2024</a:t>
            </a:r>
          </a:p>
        </p:txBody>
      </p:sp>
      <p:sp>
        <p:nvSpPr>
          <p:cNvPr id="2" name="ZoneTexte 1"/>
          <p:cNvSpPr txBox="1"/>
          <p:nvPr/>
        </p:nvSpPr>
        <p:spPr>
          <a:xfrm>
            <a:off x="1" y="1628800"/>
            <a:ext cx="9143999" cy="4893647"/>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Valider les demandes d’orientation</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9273290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Valider les demandes d’orientation</a:t>
            </a:r>
          </a:p>
        </p:txBody>
      </p:sp>
      <p:pic>
        <p:nvPicPr>
          <p:cNvPr id="8" name="Image 7"/>
          <p:cNvPicPr>
            <a:picLocks noChangeAspect="1"/>
          </p:cNvPicPr>
          <p:nvPr/>
        </p:nvPicPr>
        <p:blipFill>
          <a:blip r:embed="rId2"/>
          <a:stretch>
            <a:fillRect/>
          </a:stretch>
        </p:blipFill>
        <p:spPr>
          <a:xfrm>
            <a:off x="1956087" y="726000"/>
            <a:ext cx="6305215" cy="5652000"/>
          </a:xfrm>
          <a:prstGeom prst="rect">
            <a:avLst/>
          </a:prstGeom>
        </p:spPr>
      </p:pic>
      <p:sp>
        <p:nvSpPr>
          <p:cNvPr id="9" name="Titre 8"/>
          <p:cNvSpPr>
            <a:spLocks noGrp="1"/>
          </p:cNvSpPr>
          <p:nvPr>
            <p:ph type="title"/>
          </p:nvPr>
        </p:nvSpPr>
        <p:spPr>
          <a:xfrm>
            <a:off x="539552" y="4149080"/>
            <a:ext cx="3600400" cy="5096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Le récapitulatif des demandes doit être validé pour être enregistré.</a:t>
            </a:r>
          </a:p>
        </p:txBody>
      </p:sp>
    </p:spTree>
    <p:extLst>
      <p:ext uri="{BB962C8B-B14F-4D97-AF65-F5344CB8AC3E}">
        <p14:creationId xmlns:p14="http://schemas.microsoft.com/office/powerpoint/2010/main" val="26756681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Image 9"/>
          <p:cNvPicPr>
            <a:picLocks noChangeAspect="1"/>
          </p:cNvPicPr>
          <p:nvPr/>
        </p:nvPicPr>
        <p:blipFill>
          <a:blip r:embed="rId2"/>
          <a:stretch>
            <a:fillRect/>
          </a:stretch>
        </p:blipFill>
        <p:spPr>
          <a:xfrm>
            <a:off x="1835696" y="747783"/>
            <a:ext cx="7124886" cy="5436000"/>
          </a:xfrm>
          <a:prstGeom prst="rect">
            <a:avLst/>
          </a:prstGeom>
        </p:spPr>
      </p:pic>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Valider les demandes d’orientation</a:t>
            </a:r>
          </a:p>
        </p:txBody>
      </p:sp>
      <p:sp>
        <p:nvSpPr>
          <p:cNvPr id="8" name="Rectangle 7"/>
          <p:cNvSpPr/>
          <p:nvPr/>
        </p:nvSpPr>
        <p:spPr>
          <a:xfrm>
            <a:off x="323528" y="2996952"/>
            <a:ext cx="2906269" cy="2880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31849B"/>
                </a:solidFill>
                <a:latin typeface="Marianne" panose="02000000000000000000" pitchFamily="2" charset="0"/>
              </a:rPr>
              <a:t>Un courriel avec le récapitulatif des intentions d’orientation validées est transmis à chaque représentant légal. </a:t>
            </a:r>
          </a:p>
          <a:p>
            <a:endParaRPr lang="fr-FR" sz="1600" b="1" dirty="0">
              <a:solidFill>
                <a:srgbClr val="31849B"/>
              </a:solidFill>
              <a:latin typeface="Marianne" panose="02000000000000000000" pitchFamily="2" charset="0"/>
            </a:endParaRPr>
          </a:p>
          <a:p>
            <a:r>
              <a:rPr lang="fr-FR" sz="1600" b="1" dirty="0">
                <a:solidFill>
                  <a:srgbClr val="31849B"/>
                </a:solidFill>
                <a:latin typeface="Marianne" panose="02000000000000000000" pitchFamily="2" charset="0"/>
              </a:rPr>
              <a:t>Les intentions peuvent être modifiées jusqu’à la fermeture du service</a:t>
            </a:r>
            <a:r>
              <a:rPr lang="fr-FR" sz="1600" b="1" dirty="0">
                <a:solidFill>
                  <a:srgbClr val="31849B"/>
                </a:solidFill>
              </a:rPr>
              <a:t>. </a:t>
            </a:r>
          </a:p>
        </p:txBody>
      </p:sp>
    </p:spTree>
    <p:extLst>
      <p:ext uri="{BB962C8B-B14F-4D97-AF65-F5344CB8AC3E}">
        <p14:creationId xmlns:p14="http://schemas.microsoft.com/office/powerpoint/2010/main" val="12440454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a:solidFill>
                  <a:srgbClr val="475E9F"/>
                </a:solidFill>
                <a:latin typeface="Marianne" panose="02000000000000000000" pitchFamily="2" charset="0"/>
              </a:rPr>
              <a:t>2023-2024</a:t>
            </a:r>
          </a:p>
        </p:txBody>
      </p:sp>
      <p:sp>
        <p:nvSpPr>
          <p:cNvPr id="2" name="ZoneTexte 1"/>
          <p:cNvSpPr txBox="1"/>
          <p:nvPr/>
        </p:nvSpPr>
        <p:spPr>
          <a:xfrm>
            <a:off x="-2340" y="1484353"/>
            <a:ext cx="9143999" cy="501675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Prendre connaissance de l’avis du conseil de classe</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5256067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056674"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Prendre connaissance de l’avis du conseil de classe</a:t>
            </a:r>
          </a:p>
        </p:txBody>
      </p:sp>
      <p:sp>
        <p:nvSpPr>
          <p:cNvPr id="2" name="Rectangle 1"/>
          <p:cNvSpPr/>
          <p:nvPr/>
        </p:nvSpPr>
        <p:spPr>
          <a:xfrm>
            <a:off x="755576" y="905896"/>
            <a:ext cx="7920880" cy="923330"/>
          </a:xfrm>
          <a:prstGeom prst="rect">
            <a:avLst/>
          </a:prstGeom>
        </p:spPr>
        <p:txBody>
          <a:bodyPr wrap="square">
            <a:spAutoFit/>
          </a:bodyPr>
          <a:lstStyle/>
          <a:p>
            <a:r>
              <a:rPr lang="fr-FR" b="1" dirty="0">
                <a:solidFill>
                  <a:srgbClr val="31849B"/>
                </a:solidFill>
                <a:latin typeface="Marianne" panose="02000000000000000000" pitchFamily="2" charset="0"/>
              </a:rPr>
              <a:t>L’accusé de réception des avis du conseil de </a:t>
            </a:r>
            <a:r>
              <a:rPr lang="fr-FR" b="1">
                <a:solidFill>
                  <a:srgbClr val="31849B"/>
                </a:solidFill>
                <a:latin typeface="Marianne" panose="02000000000000000000" pitchFamily="2" charset="0"/>
              </a:rPr>
              <a:t>classe peut </a:t>
            </a:r>
            <a:r>
              <a:rPr lang="fr-FR" b="1" dirty="0">
                <a:solidFill>
                  <a:srgbClr val="31849B"/>
                </a:solidFill>
                <a:latin typeface="Marianne" panose="02000000000000000000" pitchFamily="2" charset="0"/>
              </a:rPr>
              <a:t>être effectué indifféremment par l’un ou l’autre des représentants légaux</a:t>
            </a:r>
            <a:r>
              <a:rPr lang="fr-FR" dirty="0">
                <a:solidFill>
                  <a:srgbClr val="31849B"/>
                </a:solidFill>
                <a:latin typeface="Marianne" panose="02000000000000000000" pitchFamily="2" charset="0"/>
              </a:rPr>
              <a:t>.</a:t>
            </a:r>
          </a:p>
          <a:p>
            <a:endParaRPr lang="fr-FR" dirty="0">
              <a:latin typeface="Marianne" panose="02000000000000000000" pitchFamily="2" charset="0"/>
            </a:endParaRPr>
          </a:p>
        </p:txBody>
      </p:sp>
      <p:pic>
        <p:nvPicPr>
          <p:cNvPr id="7" name="Image 6"/>
          <p:cNvPicPr>
            <a:picLocks noChangeAspect="1"/>
          </p:cNvPicPr>
          <p:nvPr/>
        </p:nvPicPr>
        <p:blipFill>
          <a:blip r:embed="rId2"/>
          <a:stretch>
            <a:fillRect/>
          </a:stretch>
        </p:blipFill>
        <p:spPr>
          <a:xfrm>
            <a:off x="1006177" y="1700808"/>
            <a:ext cx="7192823" cy="4536000"/>
          </a:xfrm>
          <a:prstGeom prst="rect">
            <a:avLst/>
          </a:prstGeom>
        </p:spPr>
      </p:pic>
    </p:spTree>
    <p:extLst>
      <p:ext uri="{BB962C8B-B14F-4D97-AF65-F5344CB8AC3E}">
        <p14:creationId xmlns:p14="http://schemas.microsoft.com/office/powerpoint/2010/main" val="715652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a:solidFill>
                  <a:srgbClr val="475E9F"/>
                </a:solidFill>
                <a:latin typeface="Marianne" panose="02000000000000000000" pitchFamily="2" charset="0"/>
              </a:rPr>
              <a:t>2023-2024</a:t>
            </a:r>
          </a:p>
        </p:txBody>
      </p:sp>
      <p:sp>
        <p:nvSpPr>
          <p:cNvPr id="2" name="ZoneTexte 1"/>
          <p:cNvSpPr txBox="1"/>
          <p:nvPr/>
        </p:nvSpPr>
        <p:spPr>
          <a:xfrm>
            <a:off x="0" y="1124744"/>
            <a:ext cx="9143999" cy="5386090"/>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Se connecter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870726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128792"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Se connecter au service en ligne Orientation</a:t>
            </a:r>
          </a:p>
        </p:txBody>
      </p:sp>
      <p:sp>
        <p:nvSpPr>
          <p:cNvPr id="9" name="Titre 8"/>
          <p:cNvSpPr>
            <a:spLocks noGrp="1"/>
          </p:cNvSpPr>
          <p:nvPr>
            <p:ph type="title"/>
          </p:nvPr>
        </p:nvSpPr>
        <p:spPr>
          <a:xfrm>
            <a:off x="611560" y="898021"/>
            <a:ext cx="8367834" cy="16052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defTabSz="1219170">
              <a:buNone/>
            </a:pPr>
            <a:endParaRPr lang="fr-FR" b="1" dirty="0">
              <a:solidFill>
                <a:srgbClr val="000000"/>
              </a:solidFill>
            </a:endParaRPr>
          </a:p>
          <a:p>
            <a:pPr marL="0" indent="0" defTabSz="1219170">
              <a:buNone/>
            </a:pPr>
            <a:r>
              <a:rPr lang="fr-FR" sz="1800" dirty="0">
                <a:solidFill>
                  <a:srgbClr val="31849B"/>
                </a:solidFill>
                <a:latin typeface="Marianne" panose="02000000000000000000" pitchFamily="2" charset="0"/>
              </a:rPr>
              <a:t>Le compte du représentant légal permet de faire les demandes d’orientation et de prendre connaissance de l’avis du conseil de classe. </a:t>
            </a:r>
            <a:br>
              <a:rPr lang="fr-FR" sz="1800" dirty="0">
                <a:solidFill>
                  <a:srgbClr val="31849B"/>
                </a:solidFill>
                <a:latin typeface="Marianne" panose="02000000000000000000" pitchFamily="2" charset="0"/>
              </a:rPr>
            </a:br>
            <a:br>
              <a:rPr lang="fr-FR" sz="1800" dirty="0">
                <a:solidFill>
                  <a:srgbClr val="31849B"/>
                </a:solidFill>
                <a:latin typeface="Marianne" panose="02000000000000000000" pitchFamily="2" charset="0"/>
              </a:rPr>
            </a:br>
            <a:r>
              <a:rPr lang="fr-FR" sz="1800" dirty="0">
                <a:solidFill>
                  <a:srgbClr val="31849B"/>
                </a:solidFill>
                <a:latin typeface="Marianne" panose="02000000000000000000" pitchFamily="2" charset="0"/>
              </a:rPr>
              <a:t>Le compte de l’élève permet uniquement de lire les demandes indiquées et l’avis du conseil de classe</a:t>
            </a:r>
            <a:r>
              <a:rPr lang="fr-FR" sz="1600" dirty="0">
                <a:solidFill>
                  <a:srgbClr val="31849B"/>
                </a:solidFill>
                <a:latin typeface="Marianne" panose="02000000000000000000" pitchFamily="2" charset="0"/>
              </a:rPr>
              <a:t>.</a:t>
            </a:r>
            <a:endParaRPr lang="fr-FR" sz="2400" dirty="0">
              <a:solidFill>
                <a:srgbClr val="31849B"/>
              </a:solidFill>
              <a:latin typeface="Marianne" panose="02000000000000000000" pitchFamily="2" charset="0"/>
            </a:endParaRPr>
          </a:p>
        </p:txBody>
      </p:sp>
      <p:pic>
        <p:nvPicPr>
          <p:cNvPr id="10" name="Image 9"/>
          <p:cNvPicPr>
            <a:picLocks noChangeAspect="1"/>
          </p:cNvPicPr>
          <p:nvPr/>
        </p:nvPicPr>
        <p:blipFill>
          <a:blip r:embed="rId2"/>
          <a:stretch>
            <a:fillRect/>
          </a:stretch>
        </p:blipFill>
        <p:spPr>
          <a:xfrm>
            <a:off x="539552" y="2606831"/>
            <a:ext cx="8166875" cy="3564000"/>
          </a:xfrm>
          <a:prstGeom prst="rect">
            <a:avLst/>
          </a:prstGeom>
        </p:spPr>
      </p:pic>
    </p:spTree>
    <p:extLst>
      <p:ext uri="{BB962C8B-B14F-4D97-AF65-F5344CB8AC3E}">
        <p14:creationId xmlns:p14="http://schemas.microsoft.com/office/powerpoint/2010/main" val="19413495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128792"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Se connecter au service en ligne Orientation</a:t>
            </a:r>
          </a:p>
        </p:txBody>
      </p:sp>
      <p:sp>
        <p:nvSpPr>
          <p:cNvPr id="9" name="Titre 8"/>
          <p:cNvSpPr>
            <a:spLocks noGrp="1"/>
          </p:cNvSpPr>
          <p:nvPr>
            <p:ph type="title"/>
          </p:nvPr>
        </p:nvSpPr>
        <p:spPr>
          <a:xfrm>
            <a:off x="776166" y="1196752"/>
            <a:ext cx="8367834" cy="1296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defTabSz="1219170">
              <a:buNone/>
            </a:pPr>
            <a:r>
              <a:rPr lang="fr-FR" sz="1800" dirty="0">
                <a:solidFill>
                  <a:srgbClr val="31849B"/>
                </a:solidFill>
                <a:latin typeface="Marianne" panose="02000000000000000000" pitchFamily="2" charset="0"/>
              </a:rPr>
              <a:t>Connexion au portail Scolarité services avec mon compte </a:t>
            </a:r>
            <a:r>
              <a:rPr lang="fr-FR" sz="1800" dirty="0" err="1">
                <a:solidFill>
                  <a:srgbClr val="31849B"/>
                </a:solidFill>
                <a:latin typeface="Marianne" panose="02000000000000000000" pitchFamily="2" charset="0"/>
              </a:rPr>
              <a:t>EduConnect</a:t>
            </a:r>
            <a:r>
              <a:rPr lang="fr-FR" sz="1800" dirty="0">
                <a:solidFill>
                  <a:srgbClr val="31849B"/>
                </a:solidFill>
                <a:latin typeface="Marianne" panose="02000000000000000000" pitchFamily="2" charset="0"/>
              </a:rPr>
              <a:t>,</a:t>
            </a:r>
            <a:br>
              <a:rPr lang="fr-FR" sz="1800" dirty="0">
                <a:solidFill>
                  <a:srgbClr val="31849B"/>
                </a:solidFill>
                <a:latin typeface="Marianne" panose="02000000000000000000" pitchFamily="2" charset="0"/>
              </a:rPr>
            </a:br>
            <a:br>
              <a:rPr lang="fr-FR" sz="1800" dirty="0">
                <a:solidFill>
                  <a:srgbClr val="31849B"/>
                </a:solidFill>
                <a:latin typeface="Marianne" panose="02000000000000000000" pitchFamily="2" charset="0"/>
              </a:rPr>
            </a:br>
            <a:r>
              <a:rPr lang="fr-FR" sz="1800" dirty="0">
                <a:solidFill>
                  <a:srgbClr val="31849B"/>
                </a:solidFill>
                <a:latin typeface="Marianne" panose="02000000000000000000" pitchFamily="2" charset="0"/>
              </a:rPr>
              <a:t>l’identifiant et le mot de passe  transmis par le chef d’établissement</a:t>
            </a:r>
          </a:p>
        </p:txBody>
      </p:sp>
      <p:pic>
        <p:nvPicPr>
          <p:cNvPr id="7" name="Image 6"/>
          <p:cNvPicPr>
            <a:picLocks noChangeAspect="1"/>
          </p:cNvPicPr>
          <p:nvPr/>
        </p:nvPicPr>
        <p:blipFill>
          <a:blip r:embed="rId2"/>
          <a:stretch>
            <a:fillRect/>
          </a:stretch>
        </p:blipFill>
        <p:spPr>
          <a:xfrm>
            <a:off x="1152161" y="2130000"/>
            <a:ext cx="6461839" cy="4248000"/>
          </a:xfrm>
          <a:prstGeom prst="rect">
            <a:avLst/>
          </a:prstGeom>
        </p:spPr>
      </p:pic>
    </p:spTree>
    <p:extLst>
      <p:ext uri="{BB962C8B-B14F-4D97-AF65-F5344CB8AC3E}">
        <p14:creationId xmlns:p14="http://schemas.microsoft.com/office/powerpoint/2010/main" val="8448691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Se connecter au service en ligne Orientation</a:t>
            </a:r>
          </a:p>
        </p:txBody>
      </p:sp>
      <p:sp>
        <p:nvSpPr>
          <p:cNvPr id="9" name="Titre 8"/>
          <p:cNvSpPr>
            <a:spLocks noGrp="1"/>
          </p:cNvSpPr>
          <p:nvPr>
            <p:ph type="title"/>
          </p:nvPr>
        </p:nvSpPr>
        <p:spPr>
          <a:xfrm>
            <a:off x="1043608" y="908720"/>
            <a:ext cx="6151390" cy="864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Accès aux services en ligne dans le menu Mes services</a:t>
            </a:r>
            <a:endParaRPr lang="fr-FR" sz="1800" dirty="0">
              <a:solidFill>
                <a:srgbClr val="31849B"/>
              </a:solidFill>
            </a:endParaRPr>
          </a:p>
        </p:txBody>
      </p:sp>
      <p:pic>
        <p:nvPicPr>
          <p:cNvPr id="10" name="Image 9"/>
          <p:cNvPicPr>
            <a:picLocks noChangeAspect="1"/>
          </p:cNvPicPr>
          <p:nvPr/>
        </p:nvPicPr>
        <p:blipFill>
          <a:blip r:embed="rId2"/>
          <a:stretch>
            <a:fillRect/>
          </a:stretch>
        </p:blipFill>
        <p:spPr>
          <a:xfrm>
            <a:off x="1187624" y="1722853"/>
            <a:ext cx="6327044" cy="4644000"/>
          </a:xfrm>
          <a:prstGeom prst="rect">
            <a:avLst/>
          </a:prstGeom>
        </p:spPr>
      </p:pic>
    </p:spTree>
    <p:extLst>
      <p:ext uri="{BB962C8B-B14F-4D97-AF65-F5344CB8AC3E}">
        <p14:creationId xmlns:p14="http://schemas.microsoft.com/office/powerpoint/2010/main" val="2268273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Se connecter au service en ligne Orientation</a:t>
            </a:r>
          </a:p>
        </p:txBody>
      </p:sp>
      <p:sp>
        <p:nvSpPr>
          <p:cNvPr id="9" name="Titre 8"/>
          <p:cNvSpPr>
            <a:spLocks noGrp="1"/>
          </p:cNvSpPr>
          <p:nvPr>
            <p:ph type="title"/>
          </p:nvPr>
        </p:nvSpPr>
        <p:spPr>
          <a:xfrm>
            <a:off x="1043608" y="1484784"/>
            <a:ext cx="7462232"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Sur la page d’accueil de Scolarité services, je clique sur Orientation à partir de la date indiquée par le chef d’établissement.</a:t>
            </a:r>
            <a:br>
              <a:rPr lang="fr-FR" sz="1800" dirty="0">
                <a:solidFill>
                  <a:srgbClr val="31849B"/>
                </a:solidFill>
                <a:latin typeface="Marianne" panose="02000000000000000000" pitchFamily="2" charset="0"/>
              </a:rPr>
            </a:br>
            <a:endParaRPr lang="fr-FR" sz="1800" dirty="0">
              <a:solidFill>
                <a:srgbClr val="31849B"/>
              </a:solidFill>
              <a:latin typeface="Marianne" panose="02000000000000000000" pitchFamily="2" charset="0"/>
            </a:endParaRPr>
          </a:p>
        </p:txBody>
      </p:sp>
      <p:pic>
        <p:nvPicPr>
          <p:cNvPr id="2" name="Image 1"/>
          <p:cNvPicPr>
            <a:picLocks noChangeAspect="1"/>
          </p:cNvPicPr>
          <p:nvPr/>
        </p:nvPicPr>
        <p:blipFill>
          <a:blip r:embed="rId2"/>
          <a:stretch>
            <a:fillRect/>
          </a:stretch>
        </p:blipFill>
        <p:spPr>
          <a:xfrm>
            <a:off x="494140" y="1628800"/>
            <a:ext cx="7999251" cy="4464000"/>
          </a:xfrm>
          <a:prstGeom prst="rect">
            <a:avLst/>
          </a:prstGeom>
        </p:spPr>
      </p:pic>
    </p:spTree>
    <p:extLst>
      <p:ext uri="{BB962C8B-B14F-4D97-AF65-F5344CB8AC3E}">
        <p14:creationId xmlns:p14="http://schemas.microsoft.com/office/powerpoint/2010/main" val="15461223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a:solidFill>
                  <a:srgbClr val="475E9F"/>
                </a:solidFill>
                <a:latin typeface="Marianne" panose="02000000000000000000" pitchFamily="2" charset="0"/>
              </a:rPr>
              <a:t>2023-2024</a:t>
            </a:r>
          </a:p>
        </p:txBody>
      </p:sp>
      <p:sp>
        <p:nvSpPr>
          <p:cNvPr id="2" name="ZoneTexte 1"/>
          <p:cNvSpPr txBox="1"/>
          <p:nvPr/>
        </p:nvSpPr>
        <p:spPr>
          <a:xfrm>
            <a:off x="1" y="1412776"/>
            <a:ext cx="9143999" cy="552971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Demander sa voie d’orientation après la 3</a:t>
            </a:r>
            <a:r>
              <a:rPr lang="fr-FR" sz="3200" b="1" baseline="30000" dirty="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pPr lvl="1"/>
            <a:endParaRPr lang="fr-FR" sz="2800" b="1" dirty="0">
              <a:solidFill>
                <a:schemeClr val="bg1"/>
              </a:solidFill>
              <a:latin typeface="Marianne" panose="02000000000000000000" pitchFamily="2" charset="0"/>
            </a:endParaRPr>
          </a:p>
          <a:p>
            <a:pPr lvl="1"/>
            <a:r>
              <a:rPr lang="fr-FR" sz="2400" b="1" i="1" dirty="0">
                <a:solidFill>
                  <a:schemeClr val="bg1"/>
                </a:solidFill>
                <a:latin typeface="Marianne" panose="02000000000000000000" pitchFamily="2" charset="0"/>
              </a:rPr>
              <a:t>Dialogue avec le conseil de classe</a:t>
            </a:r>
          </a:p>
          <a:p>
            <a:endParaRPr lang="fr-FR" sz="3200" b="1"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8119148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 Demander sa voie d’orientation après la 3</a:t>
            </a:r>
            <a:r>
              <a:rPr lang="fr-FR" sz="2000" baseline="30000" dirty="0">
                <a:solidFill>
                  <a:srgbClr val="475E9F"/>
                </a:solidFill>
                <a:latin typeface="Marianne" panose="02000000000000000000" pitchFamily="2" charset="0"/>
              </a:rPr>
              <a:t>e</a:t>
            </a:r>
            <a:endParaRPr lang="fr-FR" sz="2000" dirty="0">
              <a:solidFill>
                <a:srgbClr val="475E9F"/>
              </a:solidFill>
              <a:latin typeface="Marianne" panose="02000000000000000000" pitchFamily="2" charset="0"/>
            </a:endParaRPr>
          </a:p>
        </p:txBody>
      </p:sp>
      <p:sp>
        <p:nvSpPr>
          <p:cNvPr id="8" name="Titre 8"/>
          <p:cNvSpPr>
            <a:spLocks noGrp="1"/>
          </p:cNvSpPr>
          <p:nvPr>
            <p:ph type="title"/>
          </p:nvPr>
        </p:nvSpPr>
        <p:spPr>
          <a:xfrm>
            <a:off x="827584" y="1628800"/>
            <a:ext cx="7200800" cy="280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br>
              <a:rPr lang="fr-FR" sz="1800" dirty="0">
                <a:solidFill>
                  <a:srgbClr val="31849B"/>
                </a:solidFill>
                <a:latin typeface="Marianne" panose="02000000000000000000" pitchFamily="2" charset="0"/>
              </a:rPr>
            </a:br>
            <a:r>
              <a:rPr lang="fr-FR" sz="1800" dirty="0">
                <a:solidFill>
                  <a:srgbClr val="31849B"/>
                </a:solidFill>
                <a:latin typeface="Marianne" panose="02000000000000000000" pitchFamily="2" charset="0"/>
              </a:rPr>
              <a:t>Un seul des représentants légaux de l’élève peut faire la saisie des intentions.</a:t>
            </a:r>
            <a:br>
              <a:rPr lang="fr-FR" sz="1800" dirty="0">
                <a:solidFill>
                  <a:srgbClr val="31849B"/>
                </a:solidFill>
                <a:latin typeface="Marianne" panose="02000000000000000000" pitchFamily="2" charset="0"/>
              </a:rPr>
            </a:br>
            <a:br>
              <a:rPr lang="fr-FR" sz="1800" dirty="0">
                <a:solidFill>
                  <a:srgbClr val="31849B"/>
                </a:solidFill>
                <a:latin typeface="Marianne" panose="02000000000000000000" pitchFamily="2" charset="0"/>
              </a:rPr>
            </a:br>
            <a:br>
              <a:rPr lang="fr-FR" sz="1800" dirty="0">
                <a:solidFill>
                  <a:srgbClr val="31849B"/>
                </a:solidFill>
                <a:latin typeface="Marianne" panose="02000000000000000000" pitchFamily="2" charset="0"/>
              </a:rPr>
            </a:br>
            <a:r>
              <a:rPr lang="fr-FR" sz="1800" dirty="0">
                <a:solidFill>
                  <a:srgbClr val="31849B"/>
                </a:solidFill>
                <a:latin typeface="Marianne" panose="02000000000000000000" pitchFamily="2" charset="0"/>
              </a:rPr>
              <a:t>L’accusé de réception des avis du conseil de classe pourra être fait indifféremment par l’un ou l’autre des représentants légaux.</a:t>
            </a:r>
            <a:br>
              <a:rPr lang="fr-FR" sz="1800" dirty="0">
                <a:solidFill>
                  <a:srgbClr val="31849B"/>
                </a:solidFill>
                <a:latin typeface="Marianne" panose="02000000000000000000" pitchFamily="2" charset="0"/>
              </a:rPr>
            </a:br>
            <a:br>
              <a:rPr lang="fr-FR" sz="1800" dirty="0">
                <a:solidFill>
                  <a:srgbClr val="31849B"/>
                </a:solidFill>
                <a:latin typeface="Marianne" panose="02000000000000000000" pitchFamily="2" charset="0"/>
              </a:rPr>
            </a:br>
            <a:br>
              <a:rPr lang="fr-FR" sz="1800" dirty="0">
                <a:solidFill>
                  <a:srgbClr val="31849B"/>
                </a:solidFill>
                <a:latin typeface="Marianne" panose="02000000000000000000" pitchFamily="2" charset="0"/>
              </a:rPr>
            </a:br>
            <a:r>
              <a:rPr lang="fr-FR" sz="1800" dirty="0">
                <a:solidFill>
                  <a:srgbClr val="31849B"/>
                </a:solidFill>
                <a:latin typeface="Marianne" panose="02000000000000000000" pitchFamily="2" charset="0"/>
              </a:rPr>
              <a:t>En cas de difficulté les responsables légaux peuvent s’adresser au chef d’établissement.</a:t>
            </a:r>
          </a:p>
        </p:txBody>
      </p:sp>
    </p:spTree>
    <p:extLst>
      <p:ext uri="{BB962C8B-B14F-4D97-AF65-F5344CB8AC3E}">
        <p14:creationId xmlns:p14="http://schemas.microsoft.com/office/powerpoint/2010/main" val="16826013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 Demander sa voie d’orientation après la 3</a:t>
            </a:r>
            <a:r>
              <a:rPr lang="fr-FR" sz="2000" baseline="30000" dirty="0">
                <a:solidFill>
                  <a:srgbClr val="475E9F"/>
                </a:solidFill>
                <a:latin typeface="Marianne" panose="02000000000000000000" pitchFamily="2" charset="0"/>
              </a:rPr>
              <a:t>e</a:t>
            </a:r>
            <a:endParaRPr lang="fr-FR" sz="2000" dirty="0">
              <a:solidFill>
                <a:srgbClr val="475E9F"/>
              </a:solidFill>
              <a:latin typeface="Marianne" panose="02000000000000000000" pitchFamily="2" charset="0"/>
            </a:endParaRPr>
          </a:p>
        </p:txBody>
      </p:sp>
      <p:pic>
        <p:nvPicPr>
          <p:cNvPr id="7" name="Image 6"/>
          <p:cNvPicPr>
            <a:picLocks noChangeAspect="1"/>
          </p:cNvPicPr>
          <p:nvPr/>
        </p:nvPicPr>
        <p:blipFill>
          <a:blip r:embed="rId2"/>
          <a:stretch>
            <a:fillRect/>
          </a:stretch>
        </p:blipFill>
        <p:spPr>
          <a:xfrm>
            <a:off x="2123728" y="764704"/>
            <a:ext cx="6736369" cy="5400000"/>
          </a:xfrm>
          <a:prstGeom prst="rect">
            <a:avLst/>
          </a:prstGeom>
        </p:spPr>
      </p:pic>
      <p:sp>
        <p:nvSpPr>
          <p:cNvPr id="8" name="Titre 8"/>
          <p:cNvSpPr>
            <a:spLocks noGrp="1"/>
          </p:cNvSpPr>
          <p:nvPr>
            <p:ph type="title"/>
          </p:nvPr>
        </p:nvSpPr>
        <p:spPr>
          <a:xfrm>
            <a:off x="467544" y="4005064"/>
            <a:ext cx="3528392"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Les étapes sont présentées avec des conseils pour s’informer et préparer son projet d’orientation</a:t>
            </a:r>
            <a:br>
              <a:rPr lang="fr-FR" sz="1800" dirty="0">
                <a:solidFill>
                  <a:srgbClr val="31849B"/>
                </a:solidFill>
                <a:latin typeface="Marianne" panose="02000000000000000000" pitchFamily="2" charset="0"/>
              </a:rPr>
            </a:br>
            <a:br>
              <a:rPr lang="fr-FR" sz="1800" dirty="0">
                <a:solidFill>
                  <a:srgbClr val="31849B"/>
                </a:solidFill>
                <a:latin typeface="Marianne" panose="02000000000000000000" pitchFamily="2" charset="0"/>
              </a:rPr>
            </a:br>
            <a:endParaRPr lang="fr-FR" sz="1800" dirty="0">
              <a:solidFill>
                <a:srgbClr val="31849B"/>
              </a:solidFill>
              <a:latin typeface="Marianne" panose="02000000000000000000" pitchFamily="2" charset="0"/>
            </a:endParaRPr>
          </a:p>
        </p:txBody>
      </p:sp>
    </p:spTree>
    <p:extLst>
      <p:ext uri="{BB962C8B-B14F-4D97-AF65-F5344CB8AC3E}">
        <p14:creationId xmlns:p14="http://schemas.microsoft.com/office/powerpoint/2010/main" val="3856372670"/>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4B279A5-87A2-445D-95C3-916EB9C5F0E3}">
  <ds:schemaRefs>
    <ds:schemaRef ds:uri="http://schemas.microsoft.com/sharepoint/v3"/>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03697583-1531-4773-AC5B-E1DFEC2B5F4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747</TotalTime>
  <Words>459</Words>
  <Application>Microsoft Office PowerPoint</Application>
  <PresentationFormat>Affichage à l'écran (4:3)</PresentationFormat>
  <Paragraphs>109</Paragraphs>
  <Slides>16</Slides>
  <Notes>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16</vt:i4>
      </vt:variant>
    </vt:vector>
  </HeadingPairs>
  <TitlesOfParts>
    <vt:vector size="19" baseType="lpstr">
      <vt:lpstr>Arial</vt:lpstr>
      <vt:lpstr>Marianne</vt:lpstr>
      <vt:lpstr>MINISTÈRIEL</vt:lpstr>
      <vt:lpstr>Présentation PowerPoint</vt:lpstr>
      <vt:lpstr>Présentation PowerPoint</vt:lpstr>
      <vt:lpstr> Le compte du représentant légal permet de faire les demandes d’orientation et de prendre connaissance de l’avis du conseil de classe.   Le compte de l’élève permet uniquement de lire les demandes indiquées et l’avis du conseil de classe.</vt:lpstr>
      <vt:lpstr>Connexion au portail Scolarité services avec mon compte EduConnect,  l’identifiant et le mot de passe  transmis par le chef d’établissement</vt:lpstr>
      <vt:lpstr>Accès aux services en ligne dans le menu Mes services</vt:lpstr>
      <vt:lpstr>Sur la page d’accueil de Scolarité services, je clique sur Orientation à partir de la date indiquée par le chef d’établissement. </vt:lpstr>
      <vt:lpstr>Présentation PowerPoint</vt:lpstr>
      <vt:lpstr> Un seul des représentants légaux de l’élève peut faire la saisie des intentions.   L’accusé de réception des avis du conseil de classe pourra être fait indifféremment par l’un ou l’autre des représentants légaux.   En cas de difficulté les responsables légaux peuvent s’adresser au chef d’établissement.</vt:lpstr>
      <vt:lpstr>Les étapes sont présentées avec des conseils pour s’informer et préparer son projet d’orientation  </vt:lpstr>
      <vt:lpstr>Le bouton + Ajouter une intention ouvre une pop-up qui permet la sélection d’une voie d’orientation</vt:lpstr>
      <vt:lpstr>La sélection d’une voie se fait dans l’ordre de préférence, il est possible de les modifier jusqu’à la fermeture du service en ligne Orientation à la date indiquée par le chef d’établissement. </vt:lpstr>
      <vt:lpstr>Présentation PowerPoint</vt:lpstr>
      <vt:lpstr>Le récapitulatif des demandes doit être validé pour être enregistré.</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proviseur</cp:lastModifiedBy>
  <cp:revision>85</cp:revision>
  <dcterms:created xsi:type="dcterms:W3CDTF">2020-03-05T15:21:24Z</dcterms:created>
  <dcterms:modified xsi:type="dcterms:W3CDTF">2023-12-21T08:01:35Z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