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768" r:id="rId4"/>
  </p:sldMasterIdLst>
  <p:notesMasterIdLst>
    <p:notesMasterId r:id="rId23"/>
  </p:notesMasterIdLst>
  <p:handoutMasterIdLst>
    <p:handoutMasterId r:id="rId24"/>
  </p:handoutMasterIdLst>
  <p:sldIdLst>
    <p:sldId id="269" r:id="rId5"/>
    <p:sldId id="257" r:id="rId6"/>
    <p:sldId id="270" r:id="rId7"/>
    <p:sldId id="271" r:id="rId8"/>
    <p:sldId id="272" r:id="rId9"/>
    <p:sldId id="274" r:id="rId10"/>
    <p:sldId id="273" r:id="rId11"/>
    <p:sldId id="275" r:id="rId12"/>
    <p:sldId id="276" r:id="rId13"/>
    <p:sldId id="277" r:id="rId14"/>
    <p:sldId id="278" r:id="rId15"/>
    <p:sldId id="279" r:id="rId16"/>
    <p:sldId id="280" r:id="rId17"/>
    <p:sldId id="281" r:id="rId18"/>
    <p:sldId id="282" r:id="rId19"/>
    <p:sldId id="283" r:id="rId20"/>
    <p:sldId id="284" r:id="rId21"/>
    <p:sldId id="285" r:id="rId22"/>
  </p:sldIdLst>
  <p:sldSz cx="12192000" cy="6858000"/>
  <p:notesSz cx="6858000" cy="9144000"/>
  <p:defaultTextStyle>
    <a:defPPr rtl="0">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2" autoAdjust="0"/>
    <p:restoredTop sz="94660"/>
  </p:normalViewPr>
  <p:slideViewPr>
    <p:cSldViewPr snapToGrid="0">
      <p:cViewPr varScale="1">
        <p:scale>
          <a:sx n="110" d="100"/>
          <a:sy n="110" d="100"/>
        </p:scale>
        <p:origin x="630" y="96"/>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6" d="100"/>
          <a:sy n="86" d="100"/>
        </p:scale>
        <p:origin x="307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FA33BFB4-C903-4543-8022-7C47D7CF8A87}" type="datetime1">
              <a:rPr lang="fr-FR" smtClean="0"/>
              <a:t>09/03/2026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063CFFE-8462-416E-AEB2-4E7281CE0770}" type="slidenum">
              <a:rPr lang="fr-FR" smtClean="0"/>
              <a:t>‹N°›</a:t>
            </a:fld>
            <a:endParaRPr lang="fr-FR"/>
          </a:p>
        </p:txBody>
      </p:sp>
    </p:spTree>
    <p:extLst>
      <p:ext uri="{BB962C8B-B14F-4D97-AF65-F5344CB8AC3E}">
        <p14:creationId xmlns:p14="http://schemas.microsoft.com/office/powerpoint/2010/main" val="41397077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FR" noProof="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E6038543-6FDB-406D-A4C2-E864076D2CF2}" type="datetime1">
              <a:rPr lang="fr-FR" noProof="0" smtClean="0"/>
              <a:t>09/03/2026</a:t>
            </a:fld>
            <a:endParaRPr lang="fr-FR" noProof="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fr-FR" noProof="0"/>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FR" noProof="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14E81925-CA98-455D-A45B-7A71D36D9055}" type="slidenum">
              <a:rPr lang="fr-FR" noProof="0" smtClean="0"/>
              <a:t>‹N°›</a:t>
            </a:fld>
            <a:endParaRPr lang="fr-FR" noProof="0"/>
          </a:p>
        </p:txBody>
      </p:sp>
    </p:spTree>
    <p:extLst>
      <p:ext uri="{BB962C8B-B14F-4D97-AF65-F5344CB8AC3E}">
        <p14:creationId xmlns:p14="http://schemas.microsoft.com/office/powerpoint/2010/main" val="62909414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p>
            <a:pPr rtl="0"/>
            <a:endParaRPr lang="fr-FR"/>
          </a:p>
        </p:txBody>
      </p:sp>
      <p:sp>
        <p:nvSpPr>
          <p:cNvPr id="4" name="Espace réservé du numéro de diapositive 3"/>
          <p:cNvSpPr>
            <a:spLocks noGrp="1"/>
          </p:cNvSpPr>
          <p:nvPr>
            <p:ph type="sldNum" sz="quarter" idx="10"/>
          </p:nvPr>
        </p:nvSpPr>
        <p:spPr/>
        <p:txBody>
          <a:bodyPr rtlCol="0"/>
          <a:lstStyle/>
          <a:p>
            <a:pPr rtl="0"/>
            <a:fld id="{14E81925-CA98-455D-A45B-7A71D36D9055}" type="slidenum">
              <a:rPr lang="fr-FR" smtClean="0"/>
              <a:t>1</a:t>
            </a:fld>
            <a:endParaRPr lang="fr-FR"/>
          </a:p>
        </p:txBody>
      </p:sp>
    </p:spTree>
    <p:extLst>
      <p:ext uri="{BB962C8B-B14F-4D97-AF65-F5344CB8AC3E}">
        <p14:creationId xmlns:p14="http://schemas.microsoft.com/office/powerpoint/2010/main" val="551268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rtlCol="0"/>
          <a:lstStyle/>
          <a:p>
            <a:pPr rtl="0"/>
            <a:endParaRPr lang="fr-FR"/>
          </a:p>
        </p:txBody>
      </p:sp>
      <p:sp>
        <p:nvSpPr>
          <p:cNvPr id="4" name="Espace réservé du numéro de diapositive 3"/>
          <p:cNvSpPr>
            <a:spLocks noGrp="1"/>
          </p:cNvSpPr>
          <p:nvPr>
            <p:ph type="sldNum" sz="quarter" idx="10"/>
          </p:nvPr>
        </p:nvSpPr>
        <p:spPr/>
        <p:txBody>
          <a:bodyPr rtlCol="0"/>
          <a:lstStyle/>
          <a:p>
            <a:pPr rtl="0"/>
            <a:fld id="{14E81925-CA98-455D-A45B-7A71D36D9055}" type="slidenum">
              <a:rPr lang="fr-FR" smtClean="0"/>
              <a:t>2</a:t>
            </a:fld>
            <a:endParaRPr lang="fr-FR"/>
          </a:p>
        </p:txBody>
      </p:sp>
    </p:spTree>
    <p:extLst>
      <p:ext uri="{BB962C8B-B14F-4D97-AF65-F5344CB8AC3E}">
        <p14:creationId xmlns:p14="http://schemas.microsoft.com/office/powerpoint/2010/main" val="41226528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e 3"/>
          <p:cNvGrpSpPr/>
          <p:nvPr/>
        </p:nvGrpSpPr>
        <p:grpSpPr>
          <a:xfrm>
            <a:off x="5250180" y="1267730"/>
            <a:ext cx="1691640" cy="645295"/>
            <a:chOff x="5318306" y="1386268"/>
            <a:chExt cx="1567331" cy="645295"/>
          </a:xfrm>
        </p:grpSpPr>
        <p:cxnSp>
          <p:nvCxnSpPr>
            <p:cNvPr id="17" name="Connecteur droit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re 1"/>
          <p:cNvSpPr>
            <a:spLocks noGrp="1"/>
          </p:cNvSpPr>
          <p:nvPr>
            <p:ph type="ctrTitle"/>
          </p:nvPr>
        </p:nvSpPr>
        <p:spPr>
          <a:xfrm>
            <a:off x="1561708" y="2091263"/>
            <a:ext cx="9068586" cy="2590800"/>
          </a:xfrm>
        </p:spPr>
        <p:txBody>
          <a:bodyPr tIns="45720" bIns="45720" rtlCol="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pPr rtl="0"/>
            <a:r>
              <a:rPr lang="fr-FR" noProof="0"/>
              <a:t>Modifiez le style du titre</a:t>
            </a:r>
          </a:p>
        </p:txBody>
      </p:sp>
      <p:sp>
        <p:nvSpPr>
          <p:cNvPr id="3" name="Sous-titre 2"/>
          <p:cNvSpPr>
            <a:spLocks noGrp="1"/>
          </p:cNvSpPr>
          <p:nvPr>
            <p:ph type="subTitle" idx="1"/>
          </p:nvPr>
        </p:nvSpPr>
        <p:spPr>
          <a:xfrm>
            <a:off x="1562100" y="4682062"/>
            <a:ext cx="9070848" cy="457201"/>
          </a:xfrm>
        </p:spPr>
        <p:txBody>
          <a:bodyPr rtlCol="0">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fr-FR" noProof="0"/>
              <a:t>Modifiez le style des sous-titres du masque</a:t>
            </a:r>
          </a:p>
        </p:txBody>
      </p:sp>
      <p:sp>
        <p:nvSpPr>
          <p:cNvPr id="20" name="Espace réservé de la date 19"/>
          <p:cNvSpPr>
            <a:spLocks noGrp="1"/>
          </p:cNvSpPr>
          <p:nvPr>
            <p:ph type="dt" sz="half" idx="10"/>
          </p:nvPr>
        </p:nvSpPr>
        <p:spPr>
          <a:xfrm>
            <a:off x="5318760" y="1341255"/>
            <a:ext cx="1554480" cy="527213"/>
          </a:xfrm>
        </p:spPr>
        <p:txBody>
          <a:bodyPr rtlCol="0"/>
          <a:lstStyle>
            <a:lvl1pPr algn="ctr">
              <a:defRPr sz="1300" spc="0" baseline="0">
                <a:solidFill>
                  <a:schemeClr val="tx1"/>
                </a:solidFill>
                <a:latin typeface="+mn-lt"/>
              </a:defRPr>
            </a:lvl1pPr>
          </a:lstStyle>
          <a:p>
            <a:pPr rtl="0"/>
            <a:fld id="{ACFA6CAF-7D6A-49D2-A935-965066A555D0}" type="datetime1">
              <a:rPr lang="fr-FR" noProof="0" smtClean="0"/>
              <a:t>09/03/2026</a:t>
            </a:fld>
            <a:endParaRPr lang="fr-FR" noProof="0"/>
          </a:p>
        </p:txBody>
      </p:sp>
      <p:sp>
        <p:nvSpPr>
          <p:cNvPr id="21" name="Espace réservé du pied de page 20"/>
          <p:cNvSpPr>
            <a:spLocks noGrp="1"/>
          </p:cNvSpPr>
          <p:nvPr>
            <p:ph type="ftr" sz="quarter" idx="11"/>
          </p:nvPr>
        </p:nvSpPr>
        <p:spPr>
          <a:xfrm>
            <a:off x="1453896" y="5211060"/>
            <a:ext cx="5905500" cy="228600"/>
          </a:xfrm>
        </p:spPr>
        <p:txBody>
          <a:bodyPr rtlCol="0"/>
          <a:lstStyle>
            <a:lvl1pPr algn="l">
              <a:defRPr>
                <a:solidFill>
                  <a:schemeClr val="tx1">
                    <a:lumMod val="75000"/>
                    <a:lumOff val="25000"/>
                  </a:schemeClr>
                </a:solidFill>
              </a:defRPr>
            </a:lvl1pPr>
          </a:lstStyle>
          <a:p>
            <a:pPr rtl="0"/>
            <a:endParaRPr lang="fr-FR" noProof="0"/>
          </a:p>
        </p:txBody>
      </p:sp>
      <p:sp>
        <p:nvSpPr>
          <p:cNvPr id="22" name="Espace réservé du numéro de diapositive 21"/>
          <p:cNvSpPr>
            <a:spLocks noGrp="1"/>
          </p:cNvSpPr>
          <p:nvPr>
            <p:ph type="sldNum" sz="quarter" idx="12"/>
          </p:nvPr>
        </p:nvSpPr>
        <p:spPr>
          <a:xfrm>
            <a:off x="8606919" y="5212080"/>
            <a:ext cx="2111881" cy="228600"/>
          </a:xfrm>
        </p:spPr>
        <p:txBody>
          <a:bodyPr rtlCol="0"/>
          <a:lstStyle>
            <a:lvl1pPr>
              <a:defRPr>
                <a:solidFill>
                  <a:schemeClr val="tx1">
                    <a:lumMod val="75000"/>
                    <a:lumOff val="25000"/>
                  </a:schemeClr>
                </a:solidFill>
              </a:defRPr>
            </a:lvl1pPr>
          </a:lstStyle>
          <a:p>
            <a:pPr rtl="0"/>
            <a:fld id="{4FAB73BC-B049-4115-A692-8D63A059BFB8}" type="slidenum">
              <a:rPr lang="fr-FR" noProof="0" smtClean="0"/>
              <a:pPr rtl="0"/>
              <a:t>‹N°›</a:t>
            </a:fld>
            <a:endParaRPr lang="fr-FR" noProof="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u texte vertical 2"/>
          <p:cNvSpPr>
            <a:spLocks noGrp="1"/>
          </p:cNvSpPr>
          <p:nvPr>
            <p:ph type="body" orient="vert" idx="1" hasCustomPrompt="1"/>
          </p:nvPr>
        </p:nvSpPr>
        <p:spPr/>
        <p:txBody>
          <a:bodyPr vert="eaVert" rtlCol="0"/>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e la date 3"/>
          <p:cNvSpPr>
            <a:spLocks noGrp="1"/>
          </p:cNvSpPr>
          <p:nvPr>
            <p:ph type="dt" sz="half" idx="10"/>
          </p:nvPr>
        </p:nvSpPr>
        <p:spPr/>
        <p:txBody>
          <a:bodyPr rtlCol="0"/>
          <a:lstStyle/>
          <a:p>
            <a:pPr rtl="0"/>
            <a:fld id="{95D80286-FD39-40A7-8A03-CE6177118B57}" type="datetime1">
              <a:rPr lang="fr-FR" noProof="0" smtClean="0"/>
              <a:t>09/03/2026</a:t>
            </a:fld>
            <a:endParaRPr lang="fr-FR" noProof="0"/>
          </a:p>
        </p:txBody>
      </p:sp>
      <p:sp>
        <p:nvSpPr>
          <p:cNvPr id="5" name="Espace réservé du pied de page 4"/>
          <p:cNvSpPr>
            <a:spLocks noGrp="1"/>
          </p:cNvSpPr>
          <p:nvPr>
            <p:ph type="ftr" sz="quarter" idx="11"/>
          </p:nvPr>
        </p:nvSpPr>
        <p:spPr/>
        <p:txBody>
          <a:bodyPr rtlCol="0"/>
          <a:lstStyle/>
          <a:p>
            <a:pPr rtl="0"/>
            <a:endParaRPr lang="fr-FR" noProof="0"/>
          </a:p>
        </p:txBody>
      </p:sp>
      <p:sp>
        <p:nvSpPr>
          <p:cNvPr id="6" name="Espace réservé du numéro de diapositive 5"/>
          <p:cNvSpPr>
            <a:spLocks noGrp="1"/>
          </p:cNvSpPr>
          <p:nvPr>
            <p:ph type="sldNum" sz="quarter" idx="12"/>
          </p:nvPr>
        </p:nvSpPr>
        <p:spPr/>
        <p:txBody>
          <a:bodyPr rtlCol="0"/>
          <a:lstStyle/>
          <a:p>
            <a:pPr rtl="0"/>
            <a:fld id="{4FAB73BC-B049-4115-A692-8D63A059BFB8}" type="slidenum">
              <a:rPr lang="fr-FR" noProof="0" smtClean="0"/>
              <a:t>‹N°›</a:t>
            </a:fld>
            <a:endParaRPr lang="fr-FR"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991600" y="762000"/>
            <a:ext cx="2362200" cy="5257800"/>
          </a:xfrm>
        </p:spPr>
        <p:txBody>
          <a:bodyPr vert="eaVert" rtlCol="0"/>
          <a:lstStyle/>
          <a:p>
            <a:pPr rtl="0"/>
            <a:r>
              <a:rPr lang="fr-FR" noProof="0"/>
              <a:t>Modifiez le style du titre</a:t>
            </a:r>
          </a:p>
        </p:txBody>
      </p:sp>
      <p:sp>
        <p:nvSpPr>
          <p:cNvPr id="3" name="Espace réservé du texte vertical 2"/>
          <p:cNvSpPr>
            <a:spLocks noGrp="1"/>
          </p:cNvSpPr>
          <p:nvPr>
            <p:ph type="body" orient="vert" idx="1" hasCustomPrompt="1"/>
          </p:nvPr>
        </p:nvSpPr>
        <p:spPr>
          <a:xfrm>
            <a:off x="838200" y="762000"/>
            <a:ext cx="8077200" cy="5257800"/>
          </a:xfrm>
        </p:spPr>
        <p:txBody>
          <a:bodyPr vert="eaVert" rtlCol="0"/>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e la date 3"/>
          <p:cNvSpPr>
            <a:spLocks noGrp="1"/>
          </p:cNvSpPr>
          <p:nvPr>
            <p:ph type="dt" sz="half" idx="10"/>
          </p:nvPr>
        </p:nvSpPr>
        <p:spPr/>
        <p:txBody>
          <a:bodyPr rtlCol="0"/>
          <a:lstStyle/>
          <a:p>
            <a:pPr rtl="0"/>
            <a:fld id="{B3EC489E-827B-460C-A45D-A38FE15233C4}" type="datetime1">
              <a:rPr lang="fr-FR" noProof="0" smtClean="0"/>
              <a:t>09/03/2026</a:t>
            </a:fld>
            <a:endParaRPr lang="fr-FR" noProof="0"/>
          </a:p>
        </p:txBody>
      </p:sp>
      <p:sp>
        <p:nvSpPr>
          <p:cNvPr id="5" name="Espace réservé du pied de page 4"/>
          <p:cNvSpPr>
            <a:spLocks noGrp="1"/>
          </p:cNvSpPr>
          <p:nvPr>
            <p:ph type="ftr" sz="quarter" idx="11"/>
          </p:nvPr>
        </p:nvSpPr>
        <p:spPr/>
        <p:txBody>
          <a:bodyPr rtlCol="0"/>
          <a:lstStyle/>
          <a:p>
            <a:pPr rtl="0"/>
            <a:endParaRPr lang="fr-FR" noProof="0"/>
          </a:p>
        </p:txBody>
      </p:sp>
      <p:sp>
        <p:nvSpPr>
          <p:cNvPr id="6" name="Espace réservé du numéro de diapositive 5"/>
          <p:cNvSpPr>
            <a:spLocks noGrp="1"/>
          </p:cNvSpPr>
          <p:nvPr>
            <p:ph type="sldNum" sz="quarter" idx="12"/>
          </p:nvPr>
        </p:nvSpPr>
        <p:spPr/>
        <p:txBody>
          <a:bodyPr rtlCol="0"/>
          <a:lstStyle/>
          <a:p>
            <a:pPr rtl="0"/>
            <a:fld id="{4FAB73BC-B049-4115-A692-8D63A059BFB8}" type="slidenum">
              <a:rPr lang="fr-FR" noProof="0" smtClean="0"/>
              <a:t>‹N°›</a:t>
            </a:fld>
            <a:endParaRPr lang="fr-FR"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u contenu 2"/>
          <p:cNvSpPr>
            <a:spLocks noGrp="1"/>
          </p:cNvSpPr>
          <p:nvPr>
            <p:ph idx="1" hasCustomPrompt="1"/>
          </p:nvPr>
        </p:nvSpPr>
        <p:spPr/>
        <p:txBody>
          <a:bodyPr rtlCol="0"/>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7" name="Espace réservé de la date 6"/>
          <p:cNvSpPr>
            <a:spLocks noGrp="1"/>
          </p:cNvSpPr>
          <p:nvPr>
            <p:ph type="dt" sz="half" idx="10"/>
          </p:nvPr>
        </p:nvSpPr>
        <p:spPr/>
        <p:txBody>
          <a:bodyPr rtlCol="0"/>
          <a:lstStyle/>
          <a:p>
            <a:pPr rtl="0"/>
            <a:fld id="{41CF92BF-3D3C-43EA-B15D-EB569B2F2857}" type="datetime1">
              <a:rPr lang="fr-FR" noProof="0" smtClean="0"/>
              <a:t>09/03/2026</a:t>
            </a:fld>
            <a:endParaRPr lang="fr-FR" noProof="0"/>
          </a:p>
        </p:txBody>
      </p:sp>
      <p:sp>
        <p:nvSpPr>
          <p:cNvPr id="8" name="Espace réservé du pied de page 7"/>
          <p:cNvSpPr>
            <a:spLocks noGrp="1"/>
          </p:cNvSpPr>
          <p:nvPr>
            <p:ph type="ftr" sz="quarter" idx="11"/>
          </p:nvPr>
        </p:nvSpPr>
        <p:spPr/>
        <p:txBody>
          <a:bodyPr rtlCol="0"/>
          <a:lstStyle/>
          <a:p>
            <a:pPr rtl="0"/>
            <a:endParaRPr lang="fr-FR" noProof="0"/>
          </a:p>
        </p:txBody>
      </p:sp>
      <p:sp>
        <p:nvSpPr>
          <p:cNvPr id="9" name="Espace réservé du numéro de diapositive 8"/>
          <p:cNvSpPr>
            <a:spLocks noGrp="1"/>
          </p:cNvSpPr>
          <p:nvPr>
            <p:ph type="sldNum" sz="quarter" idx="12"/>
          </p:nvPr>
        </p:nvSpPr>
        <p:spPr/>
        <p:txBody>
          <a:bodyPr rtlCol="0"/>
          <a:lstStyle/>
          <a:p>
            <a:pPr rtl="0"/>
            <a:fld id="{4FAB73BC-B049-4115-A692-8D63A059BFB8}" type="slidenum">
              <a:rPr lang="fr-FR" noProof="0" smtClean="0"/>
              <a:pPr rtl="0"/>
              <a:t>‹N°›</a:t>
            </a:fld>
            <a:endParaRPr lang="fr-FR"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e 30"/>
          <p:cNvGrpSpPr/>
          <p:nvPr/>
        </p:nvGrpSpPr>
        <p:grpSpPr>
          <a:xfrm>
            <a:off x="5250180" y="1267730"/>
            <a:ext cx="1691640" cy="645295"/>
            <a:chOff x="5318306" y="1386268"/>
            <a:chExt cx="1567331" cy="645295"/>
          </a:xfrm>
        </p:grpSpPr>
        <p:cxnSp>
          <p:nvCxnSpPr>
            <p:cNvPr id="32" name="Connecteur droit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re 1"/>
          <p:cNvSpPr>
            <a:spLocks noGrp="1"/>
          </p:cNvSpPr>
          <p:nvPr>
            <p:ph type="title"/>
          </p:nvPr>
        </p:nvSpPr>
        <p:spPr>
          <a:xfrm>
            <a:off x="1563623" y="2094309"/>
            <a:ext cx="9070848" cy="2587752"/>
          </a:xfrm>
        </p:spPr>
        <p:txBody>
          <a:bodyPr rtlCol="0"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pPr rtl="0"/>
            <a:r>
              <a:rPr lang="fr-FR" noProof="0"/>
              <a:t>Modifiez le style du titre</a:t>
            </a:r>
          </a:p>
        </p:txBody>
      </p:sp>
      <p:sp>
        <p:nvSpPr>
          <p:cNvPr id="3" name="Espace réservé du texte 2"/>
          <p:cNvSpPr>
            <a:spLocks noGrp="1"/>
          </p:cNvSpPr>
          <p:nvPr>
            <p:ph type="body" idx="1" hasCustomPrompt="1"/>
          </p:nvPr>
        </p:nvSpPr>
        <p:spPr>
          <a:xfrm>
            <a:off x="1563624" y="4682062"/>
            <a:ext cx="9070848" cy="457200"/>
          </a:xfrm>
        </p:spPr>
        <p:txBody>
          <a:bodyPr rtlCol="0"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FR" noProof="0"/>
              <a:t>Modifiez les styles du texte</a:t>
            </a:r>
          </a:p>
        </p:txBody>
      </p:sp>
      <p:sp>
        <p:nvSpPr>
          <p:cNvPr id="4" name="Espace réservé de la date 3"/>
          <p:cNvSpPr>
            <a:spLocks noGrp="1"/>
          </p:cNvSpPr>
          <p:nvPr>
            <p:ph type="dt" sz="half" idx="10"/>
          </p:nvPr>
        </p:nvSpPr>
        <p:spPr>
          <a:xfrm>
            <a:off x="5321808" y="1344502"/>
            <a:ext cx="1554480" cy="530352"/>
          </a:xfrm>
        </p:spPr>
        <p:txBody>
          <a:bodyPr rtlCol="0"/>
          <a:lstStyle>
            <a:lvl1pPr algn="ctr">
              <a:defRPr lang="en-US" sz="1300" kern="1200" spc="0" baseline="0">
                <a:solidFill>
                  <a:schemeClr val="tx1"/>
                </a:solidFill>
                <a:latin typeface="+mn-lt"/>
                <a:ea typeface="+mn-ea"/>
                <a:cs typeface="+mn-cs"/>
              </a:defRPr>
            </a:lvl1pPr>
          </a:lstStyle>
          <a:p>
            <a:pPr rtl="0"/>
            <a:fld id="{4C864DD9-B809-47D0-93D8-6CABD605B5D4}" type="datetime1">
              <a:rPr lang="fr-FR" noProof="0" smtClean="0"/>
              <a:t>09/03/2026</a:t>
            </a:fld>
            <a:endParaRPr lang="fr-FR" noProof="0"/>
          </a:p>
        </p:txBody>
      </p:sp>
      <p:sp>
        <p:nvSpPr>
          <p:cNvPr id="5" name="Espace réservé du pied de page 4"/>
          <p:cNvSpPr>
            <a:spLocks noGrp="1"/>
          </p:cNvSpPr>
          <p:nvPr>
            <p:ph type="ftr" sz="quarter" idx="11"/>
          </p:nvPr>
        </p:nvSpPr>
        <p:spPr>
          <a:xfrm>
            <a:off x="1453553" y="5211060"/>
            <a:ext cx="5907024" cy="228600"/>
          </a:xfrm>
        </p:spPr>
        <p:txBody>
          <a:bodyPr rtlCol="0"/>
          <a:lstStyle>
            <a:lvl1pPr algn="l">
              <a:defRPr/>
            </a:lvl1pPr>
          </a:lstStyle>
          <a:p>
            <a:pPr rtl="0"/>
            <a:endParaRPr lang="fr-FR" noProof="0"/>
          </a:p>
        </p:txBody>
      </p:sp>
      <p:sp>
        <p:nvSpPr>
          <p:cNvPr id="6" name="Espace réservé du numéro de diapositive 5"/>
          <p:cNvSpPr>
            <a:spLocks noGrp="1"/>
          </p:cNvSpPr>
          <p:nvPr>
            <p:ph type="sldNum" sz="quarter" idx="12"/>
          </p:nvPr>
        </p:nvSpPr>
        <p:spPr>
          <a:xfrm>
            <a:off x="8604504" y="5211060"/>
            <a:ext cx="2112264" cy="228600"/>
          </a:xfrm>
        </p:spPr>
        <p:txBody>
          <a:bodyPr rtlCol="0"/>
          <a:lstStyle/>
          <a:p>
            <a:pPr rtl="0"/>
            <a:fld id="{4FAB73BC-B049-4115-A692-8D63A059BFB8}" type="slidenum">
              <a:rPr lang="fr-FR" noProof="0" smtClean="0"/>
              <a:t>‹N°›</a:t>
            </a:fld>
            <a:endParaRPr lang="fr-FR" noProof="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re 7"/>
          <p:cNvSpPr>
            <a:spLocks noGrp="1"/>
          </p:cNvSpPr>
          <p:nvPr>
            <p:ph type="title"/>
          </p:nvPr>
        </p:nvSpPr>
        <p:spPr/>
        <p:txBody>
          <a:bodyPr rtlCol="0"/>
          <a:lstStyle/>
          <a:p>
            <a:pPr rtl="0"/>
            <a:r>
              <a:rPr lang="fr-FR" noProof="0"/>
              <a:t>Modifiez le style du titre</a:t>
            </a:r>
          </a:p>
        </p:txBody>
      </p:sp>
      <p:sp>
        <p:nvSpPr>
          <p:cNvPr id="3" name="Espace réservé du contenu 2"/>
          <p:cNvSpPr>
            <a:spLocks noGrp="1"/>
          </p:cNvSpPr>
          <p:nvPr>
            <p:ph sz="half" idx="1" hasCustomPrompt="1"/>
          </p:nvPr>
        </p:nvSpPr>
        <p:spPr>
          <a:xfrm>
            <a:off x="106680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u contenu 3"/>
          <p:cNvSpPr>
            <a:spLocks noGrp="1"/>
          </p:cNvSpPr>
          <p:nvPr>
            <p:ph sz="half" idx="2" hasCustomPrompt="1"/>
          </p:nvPr>
        </p:nvSpPr>
        <p:spPr>
          <a:xfrm>
            <a:off x="6370320" y="2103120"/>
            <a:ext cx="475488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5" name="Espace réservé de la date 4"/>
          <p:cNvSpPr>
            <a:spLocks noGrp="1"/>
          </p:cNvSpPr>
          <p:nvPr>
            <p:ph type="dt" sz="half" idx="10"/>
          </p:nvPr>
        </p:nvSpPr>
        <p:spPr/>
        <p:txBody>
          <a:bodyPr rtlCol="0"/>
          <a:lstStyle/>
          <a:p>
            <a:pPr rtl="0"/>
            <a:fld id="{D543EDC4-695A-4809-88AA-E6000541A579}" type="datetime1">
              <a:rPr lang="fr-FR" noProof="0" smtClean="0"/>
              <a:t>09/03/2026</a:t>
            </a:fld>
            <a:endParaRPr lang="fr-FR" noProof="0"/>
          </a:p>
        </p:txBody>
      </p:sp>
      <p:sp>
        <p:nvSpPr>
          <p:cNvPr id="6" name="Espace réservé du pied de page 5"/>
          <p:cNvSpPr>
            <a:spLocks noGrp="1"/>
          </p:cNvSpPr>
          <p:nvPr>
            <p:ph type="ftr" sz="quarter" idx="11"/>
          </p:nvPr>
        </p:nvSpPr>
        <p:spPr/>
        <p:txBody>
          <a:bodyPr rtlCol="0"/>
          <a:lstStyle/>
          <a:p>
            <a:pPr rtl="0"/>
            <a:endParaRPr lang="fr-FR" noProof="0"/>
          </a:p>
        </p:txBody>
      </p:sp>
      <p:sp>
        <p:nvSpPr>
          <p:cNvPr id="7" name="Espace réservé du numéro de diapositive 6"/>
          <p:cNvSpPr>
            <a:spLocks noGrp="1"/>
          </p:cNvSpPr>
          <p:nvPr>
            <p:ph type="sldNum" sz="quarter" idx="12"/>
          </p:nvPr>
        </p:nvSpPr>
        <p:spPr/>
        <p:txBody>
          <a:bodyPr rtlCol="0"/>
          <a:lstStyle/>
          <a:p>
            <a:pPr rtl="0"/>
            <a:fld id="{4FAB73BC-B049-4115-A692-8D63A059BFB8}" type="slidenum">
              <a:rPr lang="fr-FR" noProof="0" smtClean="0"/>
              <a:t>‹N°›</a:t>
            </a:fld>
            <a:endParaRPr lang="fr-FR"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u texte 2"/>
          <p:cNvSpPr>
            <a:spLocks noGrp="1"/>
          </p:cNvSpPr>
          <p:nvPr>
            <p:ph type="body" idx="1" hasCustomPrompt="1"/>
          </p:nvPr>
        </p:nvSpPr>
        <p:spPr>
          <a:xfrm>
            <a:off x="1069848" y="2074334"/>
            <a:ext cx="4754880" cy="640080"/>
          </a:xfrm>
        </p:spPr>
        <p:txBody>
          <a:bodyPr rtlCol="0"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FR" noProof="0"/>
              <a:t>Modifiez les styles du texte du masque</a:t>
            </a:r>
          </a:p>
        </p:txBody>
      </p:sp>
      <p:sp>
        <p:nvSpPr>
          <p:cNvPr id="4" name="Espace réservé du contenu 3"/>
          <p:cNvSpPr>
            <a:spLocks noGrp="1"/>
          </p:cNvSpPr>
          <p:nvPr>
            <p:ph sz="half" idx="2" hasCustomPrompt="1"/>
          </p:nvPr>
        </p:nvSpPr>
        <p:spPr>
          <a:xfrm>
            <a:off x="1069848" y="2755898"/>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5" name="Espace réservé du texte 4"/>
          <p:cNvSpPr>
            <a:spLocks noGrp="1"/>
          </p:cNvSpPr>
          <p:nvPr>
            <p:ph type="body" sz="quarter" idx="3" hasCustomPrompt="1"/>
          </p:nvPr>
        </p:nvSpPr>
        <p:spPr>
          <a:xfrm>
            <a:off x="6373368" y="2074334"/>
            <a:ext cx="4754880" cy="640080"/>
          </a:xfrm>
        </p:spPr>
        <p:txBody>
          <a:bodyPr rtlCol="0"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FR" noProof="0"/>
              <a:t>Modifiez les styles du texte du masque</a:t>
            </a:r>
          </a:p>
        </p:txBody>
      </p:sp>
      <p:sp>
        <p:nvSpPr>
          <p:cNvPr id="6" name="Espace réservé du contenu 5"/>
          <p:cNvSpPr>
            <a:spLocks noGrp="1"/>
          </p:cNvSpPr>
          <p:nvPr>
            <p:ph sz="quarter" idx="4" hasCustomPrompt="1"/>
          </p:nvPr>
        </p:nvSpPr>
        <p:spPr>
          <a:xfrm>
            <a:off x="6373368" y="2756581"/>
            <a:ext cx="4754880" cy="32004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7" name="Espace réservé de la date 6"/>
          <p:cNvSpPr>
            <a:spLocks noGrp="1"/>
          </p:cNvSpPr>
          <p:nvPr>
            <p:ph type="dt" sz="half" idx="10"/>
          </p:nvPr>
        </p:nvSpPr>
        <p:spPr/>
        <p:txBody>
          <a:bodyPr rtlCol="0"/>
          <a:lstStyle/>
          <a:p>
            <a:pPr rtl="0"/>
            <a:fld id="{7C7925DB-8857-4509-BF5C-735A9F90608E}" type="datetime1">
              <a:rPr lang="fr-FR" noProof="0" smtClean="0"/>
              <a:t>09/03/2026</a:t>
            </a:fld>
            <a:endParaRPr lang="fr-FR" noProof="0"/>
          </a:p>
        </p:txBody>
      </p:sp>
      <p:sp>
        <p:nvSpPr>
          <p:cNvPr id="8" name="Espace réservé du pied de page 7"/>
          <p:cNvSpPr>
            <a:spLocks noGrp="1"/>
          </p:cNvSpPr>
          <p:nvPr>
            <p:ph type="ftr" sz="quarter" idx="11"/>
          </p:nvPr>
        </p:nvSpPr>
        <p:spPr/>
        <p:txBody>
          <a:bodyPr rtlCol="0"/>
          <a:lstStyle/>
          <a:p>
            <a:pPr rtl="0"/>
            <a:endParaRPr lang="fr-FR" noProof="0"/>
          </a:p>
        </p:txBody>
      </p:sp>
      <p:sp>
        <p:nvSpPr>
          <p:cNvPr id="9" name="Espace réservé du numéro de diapositive 8"/>
          <p:cNvSpPr>
            <a:spLocks noGrp="1"/>
          </p:cNvSpPr>
          <p:nvPr>
            <p:ph type="sldNum" sz="quarter" idx="12"/>
          </p:nvPr>
        </p:nvSpPr>
        <p:spPr/>
        <p:txBody>
          <a:bodyPr rtlCol="0"/>
          <a:lstStyle/>
          <a:p>
            <a:pPr rtl="0"/>
            <a:fld id="{4FAB73BC-B049-4115-A692-8D63A059BFB8}" type="slidenum">
              <a:rPr lang="fr-FR" noProof="0" smtClean="0"/>
              <a:t>‹N°›</a:t>
            </a:fld>
            <a:endParaRPr lang="fr-FR"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uniquement">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0"/>
              <a:t>Modifiez le style du titre</a:t>
            </a:r>
          </a:p>
        </p:txBody>
      </p:sp>
      <p:sp>
        <p:nvSpPr>
          <p:cNvPr id="3" name="Espace réservé de la date 2"/>
          <p:cNvSpPr>
            <a:spLocks noGrp="1"/>
          </p:cNvSpPr>
          <p:nvPr>
            <p:ph type="dt" sz="half" idx="10"/>
          </p:nvPr>
        </p:nvSpPr>
        <p:spPr/>
        <p:txBody>
          <a:bodyPr rtlCol="0"/>
          <a:lstStyle/>
          <a:p>
            <a:pPr rtl="0"/>
            <a:fld id="{30376E92-ACE3-4C0C-80DA-D6EB49D61A6C}" type="datetime1">
              <a:rPr lang="fr-FR" noProof="0" smtClean="0"/>
              <a:t>09/03/2026</a:t>
            </a:fld>
            <a:endParaRPr lang="fr-FR" noProof="0"/>
          </a:p>
        </p:txBody>
      </p:sp>
      <p:sp>
        <p:nvSpPr>
          <p:cNvPr id="4" name="Espace réservé du pied de page 3"/>
          <p:cNvSpPr>
            <a:spLocks noGrp="1"/>
          </p:cNvSpPr>
          <p:nvPr>
            <p:ph type="ftr" sz="quarter" idx="11"/>
          </p:nvPr>
        </p:nvSpPr>
        <p:spPr/>
        <p:txBody>
          <a:bodyPr rtlCol="0"/>
          <a:lstStyle/>
          <a:p>
            <a:pPr rtl="0"/>
            <a:endParaRPr lang="fr-FR" noProof="0"/>
          </a:p>
        </p:txBody>
      </p:sp>
      <p:sp>
        <p:nvSpPr>
          <p:cNvPr id="5" name="Espace réservé du numéro de diapositive 4"/>
          <p:cNvSpPr>
            <a:spLocks noGrp="1"/>
          </p:cNvSpPr>
          <p:nvPr>
            <p:ph type="sldNum" sz="quarter" idx="12"/>
          </p:nvPr>
        </p:nvSpPr>
        <p:spPr/>
        <p:txBody>
          <a:bodyPr rtlCol="0"/>
          <a:lstStyle/>
          <a:p>
            <a:pPr rtl="0"/>
            <a:fld id="{4FAB73BC-B049-4115-A692-8D63A059BFB8}" type="slidenum">
              <a:rPr lang="fr-FR" noProof="0" smtClean="0"/>
              <a:t>‹N°›</a:t>
            </a:fld>
            <a:endParaRPr lang="fr-FR"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rtlCol="0"/>
          <a:lstStyle/>
          <a:p>
            <a:pPr rtl="0"/>
            <a:fld id="{FB97691C-2408-47F8-8391-B6B27B7DEE7D}" type="datetime1">
              <a:rPr lang="fr-FR" noProof="0" smtClean="0"/>
              <a:t>09/03/2026</a:t>
            </a:fld>
            <a:endParaRPr lang="fr-FR" noProof="0"/>
          </a:p>
        </p:txBody>
      </p:sp>
      <p:sp>
        <p:nvSpPr>
          <p:cNvPr id="3" name="Espace réservé du pied de page 2"/>
          <p:cNvSpPr>
            <a:spLocks noGrp="1"/>
          </p:cNvSpPr>
          <p:nvPr>
            <p:ph type="ftr" sz="quarter" idx="11"/>
          </p:nvPr>
        </p:nvSpPr>
        <p:spPr/>
        <p:txBody>
          <a:bodyPr rtlCol="0"/>
          <a:lstStyle/>
          <a:p>
            <a:pPr rtl="0"/>
            <a:endParaRPr lang="fr-FR" noProof="0"/>
          </a:p>
        </p:txBody>
      </p:sp>
      <p:sp>
        <p:nvSpPr>
          <p:cNvPr id="4" name="Espace réservé du numéro de diapositive 3"/>
          <p:cNvSpPr>
            <a:spLocks noGrp="1"/>
          </p:cNvSpPr>
          <p:nvPr>
            <p:ph type="sldNum" sz="quarter" idx="12"/>
          </p:nvPr>
        </p:nvSpPr>
        <p:spPr/>
        <p:txBody>
          <a:bodyPr rtlCol="0"/>
          <a:lstStyle/>
          <a:p>
            <a:pPr rtl="0"/>
            <a:fld id="{4FAB73BC-B049-4115-A692-8D63A059BFB8}" type="slidenum">
              <a:rPr lang="fr-FR" noProof="0" smtClean="0"/>
              <a:t>‹N°›</a:t>
            </a:fld>
            <a:endParaRPr lang="fr-FR"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title"/>
          </p:nvPr>
        </p:nvSpPr>
        <p:spPr>
          <a:xfrm>
            <a:off x="9296400" y="607392"/>
            <a:ext cx="2430780" cy="1645920"/>
          </a:xfrm>
        </p:spPr>
        <p:txBody>
          <a:bodyPr rtlCol="0"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pPr rtl="0"/>
            <a:r>
              <a:rPr lang="fr-FR" noProof="0"/>
              <a:t>Modifiez le style du titre</a:t>
            </a:r>
          </a:p>
        </p:txBody>
      </p:sp>
      <p:sp>
        <p:nvSpPr>
          <p:cNvPr id="3" name="Espace réservé du contenu 2"/>
          <p:cNvSpPr>
            <a:spLocks noGrp="1"/>
          </p:cNvSpPr>
          <p:nvPr>
            <p:ph idx="1" hasCustomPrompt="1"/>
          </p:nvPr>
        </p:nvSpPr>
        <p:spPr>
          <a:xfrm>
            <a:off x="685800" y="609600"/>
            <a:ext cx="7772400" cy="533400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u texte 3"/>
          <p:cNvSpPr>
            <a:spLocks noGrp="1"/>
          </p:cNvSpPr>
          <p:nvPr>
            <p:ph type="body" sz="half" idx="2" hasCustomPrompt="1"/>
          </p:nvPr>
        </p:nvSpPr>
        <p:spPr>
          <a:xfrm>
            <a:off x="9296400" y="2286000"/>
            <a:ext cx="2430780" cy="3505200"/>
          </a:xfrm>
        </p:spPr>
        <p:txBody>
          <a:bodyPr rtlCol="0">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FR" noProof="0" dirty="0"/>
              <a:t>Modifiez les styles du texte du masque</a:t>
            </a:r>
          </a:p>
        </p:txBody>
      </p:sp>
      <p:sp>
        <p:nvSpPr>
          <p:cNvPr id="8" name="Espace réservé de la date 7"/>
          <p:cNvSpPr>
            <a:spLocks noGrp="1"/>
          </p:cNvSpPr>
          <p:nvPr>
            <p:ph type="dt" sz="half" idx="10"/>
          </p:nvPr>
        </p:nvSpPr>
        <p:spPr/>
        <p:txBody>
          <a:bodyPr rtlCol="0"/>
          <a:lstStyle/>
          <a:p>
            <a:pPr rtl="0"/>
            <a:fld id="{D264B4E1-2802-44F2-BF5D-A8D5878D22A6}" type="datetime1">
              <a:rPr lang="fr-FR" noProof="0" smtClean="0"/>
              <a:t>09/03/2026</a:t>
            </a:fld>
            <a:endParaRPr lang="fr-FR" noProof="0"/>
          </a:p>
        </p:txBody>
      </p:sp>
      <p:sp>
        <p:nvSpPr>
          <p:cNvPr id="9" name="Espace réservé du pied de page 8"/>
          <p:cNvSpPr>
            <a:spLocks noGrp="1"/>
          </p:cNvSpPr>
          <p:nvPr>
            <p:ph type="ftr" sz="quarter" idx="11"/>
          </p:nvPr>
        </p:nvSpPr>
        <p:spPr/>
        <p:txBody>
          <a:bodyPr rtlCol="0"/>
          <a:lstStyle>
            <a:lvl1pPr algn="r">
              <a:defRPr/>
            </a:lvl1pPr>
          </a:lstStyle>
          <a:p>
            <a:pPr rtl="0"/>
            <a:endParaRPr lang="fr-FR" noProof="0"/>
          </a:p>
        </p:txBody>
      </p:sp>
      <p:sp>
        <p:nvSpPr>
          <p:cNvPr id="11" name="Espace réservé du numéro de diapositive 10"/>
          <p:cNvSpPr>
            <a:spLocks noGrp="1"/>
          </p:cNvSpPr>
          <p:nvPr>
            <p:ph type="sldNum" sz="quarter" idx="12"/>
          </p:nvPr>
        </p:nvSpPr>
        <p:spPr>
          <a:xfrm>
            <a:off x="10393677" y="6223002"/>
            <a:ext cx="1463040" cy="274320"/>
          </a:xfrm>
        </p:spPr>
        <p:txBody>
          <a:bodyPr rtlCol="0"/>
          <a:lstStyle>
            <a:lvl1pPr>
              <a:defRPr>
                <a:solidFill>
                  <a:srgbClr val="FFFFFF"/>
                </a:solidFill>
              </a:defRPr>
            </a:lvl1pPr>
          </a:lstStyle>
          <a:p>
            <a:pPr rtl="0"/>
            <a:fld id="{4FAB73BC-B049-4115-A692-8D63A059BFB8}" type="slidenum">
              <a:rPr lang="fr-FR" noProof="0" smtClean="0"/>
              <a:pPr rtl="0"/>
              <a:t>‹N°›</a:t>
            </a:fld>
            <a:endParaRPr lang="fr-FR" noProof="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title"/>
          </p:nvPr>
        </p:nvSpPr>
        <p:spPr>
          <a:xfrm>
            <a:off x="9296400" y="603504"/>
            <a:ext cx="2432304" cy="1645920"/>
          </a:xfrm>
        </p:spPr>
        <p:txBody>
          <a:bodyPr rtlCol="0" anchor="b">
            <a:noAutofit/>
          </a:bodyPr>
          <a:lstStyle>
            <a:lvl1pPr algn="l">
              <a:defRPr sz="2800" b="0">
                <a:solidFill>
                  <a:srgbClr val="FFFFFF"/>
                </a:solidFill>
                <a:latin typeface="+mj-lt"/>
              </a:defRPr>
            </a:lvl1pPr>
          </a:lstStyle>
          <a:p>
            <a:pPr rtl="0"/>
            <a:r>
              <a:rPr lang="fr-FR" noProof="0"/>
              <a:t>Modifiez le style du titre</a:t>
            </a:r>
          </a:p>
        </p:txBody>
      </p:sp>
      <p:sp>
        <p:nvSpPr>
          <p:cNvPr id="3" name="Espace réservé pour une image 2"/>
          <p:cNvSpPr>
            <a:spLocks noGrp="1" noChangeAspect="1"/>
          </p:cNvSpPr>
          <p:nvPr>
            <p:ph type="pic" idx="1" hasCustomPrompt="1"/>
          </p:nvPr>
        </p:nvSpPr>
        <p:spPr>
          <a:xfrm>
            <a:off x="228599" y="237744"/>
            <a:ext cx="8531352"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fr-FR" noProof="0"/>
              <a:t>Cliquez sur l’icône pour ajouter une image</a:t>
            </a:r>
          </a:p>
        </p:txBody>
      </p:sp>
      <p:sp>
        <p:nvSpPr>
          <p:cNvPr id="4" name="Espace réservé du texte 3"/>
          <p:cNvSpPr>
            <a:spLocks noGrp="1"/>
          </p:cNvSpPr>
          <p:nvPr>
            <p:ph type="body" sz="half" idx="2" hasCustomPrompt="1"/>
          </p:nvPr>
        </p:nvSpPr>
        <p:spPr>
          <a:xfrm>
            <a:off x="9296400" y="2286000"/>
            <a:ext cx="2432304" cy="3502152"/>
          </a:xfrm>
        </p:spPr>
        <p:txBody>
          <a:bodyPr rtlCol="0">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FR" noProof="0"/>
              <a:t>Modifiez les styles du texte du masque</a:t>
            </a:r>
          </a:p>
        </p:txBody>
      </p:sp>
      <p:sp>
        <p:nvSpPr>
          <p:cNvPr id="5" name="Espace réservé de la date 4"/>
          <p:cNvSpPr>
            <a:spLocks noGrp="1"/>
          </p:cNvSpPr>
          <p:nvPr>
            <p:ph type="dt" sz="half" idx="10"/>
          </p:nvPr>
        </p:nvSpPr>
        <p:spPr/>
        <p:txBody>
          <a:bodyPr rtlCol="0"/>
          <a:lstStyle>
            <a:lvl1pPr>
              <a:defRPr>
                <a:solidFill>
                  <a:srgbClr val="FFFFFF"/>
                </a:solidFill>
                <a:effectLst>
                  <a:outerShdw blurRad="12700" dist="6350" dir="2700000" algn="tl" rotWithShape="0">
                    <a:prstClr val="black">
                      <a:alpha val="40000"/>
                    </a:prstClr>
                  </a:outerShdw>
                </a:effectLst>
              </a:defRPr>
            </a:lvl1pPr>
          </a:lstStyle>
          <a:p>
            <a:pPr rtl="0"/>
            <a:fld id="{0AB7591E-7189-477E-A11E-0A13A8B174D9}" type="datetime1">
              <a:rPr lang="fr-FR" noProof="0" smtClean="0"/>
              <a:t>09/03/2026</a:t>
            </a:fld>
            <a:endParaRPr lang="fr-FR" noProof="0"/>
          </a:p>
        </p:txBody>
      </p:sp>
      <p:sp>
        <p:nvSpPr>
          <p:cNvPr id="6" name="Espace réservé du pied de page 5"/>
          <p:cNvSpPr>
            <a:spLocks noGrp="1"/>
          </p:cNvSpPr>
          <p:nvPr>
            <p:ph type="ftr" sz="quarter" idx="11"/>
          </p:nvPr>
        </p:nvSpPr>
        <p:spPr/>
        <p:txBody>
          <a:bodyPr rtlCol="0"/>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pPr rtl="0"/>
            <a:endParaRPr lang="fr-FR" noProof="0"/>
          </a:p>
        </p:txBody>
      </p:sp>
      <p:sp>
        <p:nvSpPr>
          <p:cNvPr id="7" name="Espace réservé du numéro de diapositive 6"/>
          <p:cNvSpPr>
            <a:spLocks noGrp="1"/>
          </p:cNvSpPr>
          <p:nvPr>
            <p:ph type="sldNum" sz="quarter" idx="12"/>
          </p:nvPr>
        </p:nvSpPr>
        <p:spPr>
          <a:xfrm>
            <a:off x="10396728" y="6227064"/>
            <a:ext cx="1463040" cy="274320"/>
          </a:xfrm>
        </p:spPr>
        <p:txBody>
          <a:bodyPr rtlCol="0"/>
          <a:lstStyle>
            <a:lvl1pPr>
              <a:defRPr>
                <a:solidFill>
                  <a:srgbClr val="FFFFFF"/>
                </a:solidFill>
              </a:defRPr>
            </a:lvl1pPr>
          </a:lstStyle>
          <a:p>
            <a:pPr rtl="0"/>
            <a:fld id="{4FAB73BC-B049-4115-A692-8D63A059BFB8}" type="slidenum">
              <a:rPr lang="fr-FR" noProof="0" smtClean="0"/>
              <a:pPr rtl="0"/>
              <a:t>‹N°›</a:t>
            </a:fld>
            <a:endParaRPr lang="fr-FR" noProof="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Espace réservé du titre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fr-FR" noProof="0"/>
              <a:t>Modifiez le style du titre</a:t>
            </a:r>
          </a:p>
        </p:txBody>
      </p:sp>
      <p:sp>
        <p:nvSpPr>
          <p:cNvPr id="3" name="Espace réservé du texte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rtl="0"/>
            <a:r>
              <a:rPr lang="fr-FR" noProof="0"/>
              <a:t>Modifiez les styles du texte du masque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4" name="Espace réservé de la date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pPr rtl="0"/>
            <a:fld id="{1174246C-B495-4CC1-95AD-2D0ACCC20168}" type="datetime1">
              <a:rPr lang="fr-FR" noProof="0" smtClean="0"/>
              <a:t>09/03/2026</a:t>
            </a:fld>
            <a:endParaRPr lang="fr-FR" noProof="0"/>
          </a:p>
        </p:txBody>
      </p:sp>
      <p:sp>
        <p:nvSpPr>
          <p:cNvPr id="5" name="Espace réservé du pied de page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pPr rtl="0"/>
            <a:endParaRPr lang="fr-FR" noProof="0"/>
          </a:p>
        </p:txBody>
      </p:sp>
      <p:sp>
        <p:nvSpPr>
          <p:cNvPr id="6" name="Espace réservé du numéro de diapositive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pPr rtl="0"/>
            <a:fld id="{4FAB73BC-B049-4115-A692-8D63A059BFB8}" type="slidenum">
              <a:rPr lang="fr-FR" noProof="0" smtClean="0"/>
              <a:pPr rtl="0"/>
              <a:t>‹N°›</a:t>
            </a:fld>
            <a:endParaRPr lang="fr-FR" noProof="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onisep.fr/ressources/structures-enseignement/auvergne-rhone-alpes/haute-savoie/lycee-professionnel-germain-sommeiller/bac-pro-pilote-de-ligne-de-production" TargetMode="External"/><Relationship Id="rId2" Type="http://schemas.openxmlformats.org/officeDocument/2006/relationships/hyperlink" Target="https://www.onisep.fr/ressources/structures-enseignement/auvergne-rhone-alpes/drome/lycee-professionnel-montesquieu/bac-pro-pilote-de-ligne-de-production" TargetMode="External"/><Relationship Id="rId1" Type="http://schemas.openxmlformats.org/officeDocument/2006/relationships/slideLayout" Target="../slideLayouts/slideLayout2.xml"/><Relationship Id="rId5" Type="http://schemas.openxmlformats.org/officeDocument/2006/relationships/hyperlink" Target="https://www.onisep.fr/ressources/structures-enseignement/auvergne-rhone-alpes/isere/lycee-polyvalent-vaucanson/bac-pro-pilote-de-ligne-de-production" TargetMode="External"/><Relationship Id="rId4" Type="http://schemas.openxmlformats.org/officeDocument/2006/relationships/hyperlink" Target="https://www.onisep.fr/ressources/structures-enseignement/auvergne-rhone-alpes/savoie/lycee-polyvalent-rene-perrin/bac-pro-pilote-de-ligne-de-production"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onisep.fr/ressources/univers-formation/formations/post-bac/bts-metiers-de-l-eau" TargetMode="External"/><Relationship Id="rId2" Type="http://schemas.openxmlformats.org/officeDocument/2006/relationships/hyperlink" Target="https://www.onisep.fr/ressources/univers-formation/formations/post-bac/bts-controle-industriel-et-regulation-automatique" TargetMode="External"/><Relationship Id="rId1" Type="http://schemas.openxmlformats.org/officeDocument/2006/relationships/slideLayout" Target="../slideLayouts/slideLayout2.xml"/><Relationship Id="rId5" Type="http://schemas.openxmlformats.org/officeDocument/2006/relationships/hyperlink" Target="https://www.onisep.fr/ressources/univers-formation/formations/post-bac/bts-pilotage-de-procedes" TargetMode="External"/><Relationship Id="rId4" Type="http://schemas.openxmlformats.org/officeDocument/2006/relationships/hyperlink" Target="https://www.onisep.fr/ressources/univers-formation/formations/post-bac/bts-metiers-de-la-chimi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onisep.fr/ressources/structures-enseignement/auvergne-rhone-alpes/savoie/lycee-polyvalent-louis-armand/bac-pro-procedes-de-la-chimie-de-l-eau-et-des-papiers-cartons" TargetMode="External"/><Relationship Id="rId2" Type="http://schemas.openxmlformats.org/officeDocument/2006/relationships/hyperlink" Target="https://www.onisep.fr/ressources/structures-enseignement/auvergne-rhone-alpes/isere/lycee-professionnel-prive-francois-verguin/bac-pro-procedes-de-la-chimie-de-l-eau-et-des-papiers-cartons" TargetMode="External"/><Relationship Id="rId1" Type="http://schemas.openxmlformats.org/officeDocument/2006/relationships/slideLayout" Target="../slideLayouts/slideLayout2.xml"/><Relationship Id="rId4" Type="http://schemas.openxmlformats.org/officeDocument/2006/relationships/hyperlink" Target="https://www.onisep.fr/ressources/structures-enseignement/auvergne-rhone-alpes/isere/lycee-polyvalent-andre-argouges/bac-pro-procedes-de-la-chimie-de-l-eau-et-des-papiers-carton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onisep.fr/ressources/univers-formation/formations/post-bac/bts-conseil-et-commercialisation-de-solutions-technique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onisep.fr/ressources/structures-enseignement/auvergne-rhone-alpes/ain/ecole-technique-du-bois/bac-pro-technicien-de-scieri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onisep.fr/ressources/univers-formation/formations/lycees/bac-pro-maintenance-des-systemes-de-production-connect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onisep.fr/ressources/univers-formation/formations/lycees/bac-pro-technicien-de-scierie" TargetMode="External"/><Relationship Id="rId5" Type="http://schemas.openxmlformats.org/officeDocument/2006/relationships/hyperlink" Target="https://www.onisep.fr/ressources/univers-formation/formations/lycees/bac-pro-procedes-de-la-chimie-de-l-eau-et-des-papiers-cartons" TargetMode="External"/><Relationship Id="rId4" Type="http://schemas.openxmlformats.org/officeDocument/2006/relationships/hyperlink" Target="https://www.onisep.fr/ressources/univers-formation/formations/lycees/bac-pro-pilote-de-ligne-de-product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www.onisep.fr/ressources/univers-formation/formations/post-bac/bts-assistance-technique-d-ingenieur" TargetMode="External"/><Relationship Id="rId13" Type="http://schemas.openxmlformats.org/officeDocument/2006/relationships/hyperlink" Target="https://www.onisep.fr/ressources/univers-formation/formations/post-bac/bts-maintenance-des-systemes-option-d-systemes-ascenseurs-et-elevateurs" TargetMode="External"/><Relationship Id="rId3" Type="http://schemas.openxmlformats.org/officeDocument/2006/relationships/hyperlink" Target="https://www.onisep.fr/ressources/univers-formation/formations/post-bac/cs-maintenance-des-installations-oleohydrauliques-et-pneumatiques" TargetMode="External"/><Relationship Id="rId7" Type="http://schemas.openxmlformats.org/officeDocument/2006/relationships/hyperlink" Target="https://www.onisep.fr/ressources/univers-formation/formations/post-bac/cs-technicien-en-tuyauterie" TargetMode="External"/><Relationship Id="rId12" Type="http://schemas.openxmlformats.org/officeDocument/2006/relationships/hyperlink" Target="https://www.onisep.fr/ressources/univers-formation/formations/post-bac/bts-maintenance-des-systemes-option-c-systemes-eoliens" TargetMode="External"/><Relationship Id="rId2" Type="http://schemas.openxmlformats.org/officeDocument/2006/relationships/hyperlink" Target="https://www.onisep.fr/ressources/univers-formation/formations/post-bac/cs-agent-de-controle-non-destructif" TargetMode="External"/><Relationship Id="rId1" Type="http://schemas.openxmlformats.org/officeDocument/2006/relationships/slideLayout" Target="../slideLayouts/slideLayout6.xml"/><Relationship Id="rId6" Type="http://schemas.openxmlformats.org/officeDocument/2006/relationships/hyperlink" Target="https://www.onisep.fr/ressources/univers-formation/formations/post-bac/cs-technicien-en-soudage" TargetMode="External"/><Relationship Id="rId11" Type="http://schemas.openxmlformats.org/officeDocument/2006/relationships/hyperlink" Target="https://www.onisep.fr/ressources/univers-formation/formations/post-bac/bts-maintenance-des-systemes-option-a-systemes-de-production" TargetMode="External"/><Relationship Id="rId5" Type="http://schemas.openxmlformats.org/officeDocument/2006/relationships/hyperlink" Target="https://www.onisep.fr/ressources/univers-formation/formations/post-bac/cs-technicien-ne-en-reseaux-electriques" TargetMode="External"/><Relationship Id="rId10" Type="http://schemas.openxmlformats.org/officeDocument/2006/relationships/hyperlink" Target="https://www.onisep.fr/ressources/univers-formation/formations/post-bac/bts-maintenance-des-materiels-de-construction-et-de-manutention" TargetMode="External"/><Relationship Id="rId4" Type="http://schemas.openxmlformats.org/officeDocument/2006/relationships/hyperlink" Target="https://www.onisep.fr/ressources/univers-formation/formations/post-bac/cs-technicien-ne-ascensoriste-service-et-modernisation" TargetMode="External"/><Relationship Id="rId9" Type="http://schemas.openxmlformats.org/officeDocument/2006/relationships/hyperlink" Target="https://www.onisep.fr/ressources/univers-formation/formations/post-bac/bts-conception-et-realisation-de-systemes-automatiques" TargetMode="External"/><Relationship Id="rId14" Type="http://schemas.openxmlformats.org/officeDocument/2006/relationships/hyperlink" Target="https://www.onisep.fr/ressources/univers-formation/formations/post-bac/bts-mecatronique-naval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www.onisep.fr/ressources/structures-enseignement/auvergne-rhone-alpes/isere/lycee-polyvalent-ferdinand-buisson/classe-de-2de-professionnelle-metiers-du-pilotage-et-de-la-maintenance-d-installations-automatisees" TargetMode="External"/><Relationship Id="rId2" Type="http://schemas.openxmlformats.org/officeDocument/2006/relationships/hyperlink" Target="https://www.onisep.fr/ressources/structures-enseignement/auvergne-rhone-alpes/isere/lycee-professionnel-jean-claude-aubry/classe-de-2de-professionnelle-metiers-du-pilotage-et-de-la-maintenance-d-installations-automatisees" TargetMode="External"/><Relationship Id="rId1" Type="http://schemas.openxmlformats.org/officeDocument/2006/relationships/slideLayout" Target="../slideLayouts/slideLayout2.xml"/><Relationship Id="rId6" Type="http://schemas.openxmlformats.org/officeDocument/2006/relationships/hyperlink" Target="https://www.onisep.fr/ressources/structures-enseignement/auvergne-rhone-alpes/isere/lycee-polyvalent-elie-cartan/classe-de-2de-professionnelle-metiers-du-pilotage-et-de-la-maintenance-d-installations-automatisees" TargetMode="External"/><Relationship Id="rId5" Type="http://schemas.openxmlformats.org/officeDocument/2006/relationships/hyperlink" Target="https://www.onisep.fr/ressources/structures-enseignement/auvergne-rhone-alpes/isere/lycee-polyvalent-pravaz/classe-de-2de-professionnelle-metiers-du-pilotage-et-de-la-maintenance-d-installations-automatisees" TargetMode="External"/><Relationship Id="rId4" Type="http://schemas.openxmlformats.org/officeDocument/2006/relationships/hyperlink" Target="https://www.onisep.fr/ressources/structures-enseignement/auvergne-rhone-alpes/isere/lycee-polyvalent-hector-berlioz/classe-de-2de-professionnelle-metiers-du-pilotage-et-de-la-maintenance-d-installations-automatisee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onisep.fr/ressources/univers-formation/formations/post-bac/bts-metiers-de-la-mode-chaussure-et-maroquinerie" TargetMode="External"/><Relationship Id="rId3" Type="http://schemas.openxmlformats.org/officeDocument/2006/relationships/hyperlink" Target="https://www.onisep.fr/ressources/univers-formation/formations/post-bac/bts-controle-industriel-et-regulation-automatique" TargetMode="External"/><Relationship Id="rId7" Type="http://schemas.openxmlformats.org/officeDocument/2006/relationships/hyperlink" Target="https://www.onisep.fr/ressources/univers-formation/formations/post-bac/bts-maintenance-des-systemes-option-c-systemes-eoliens" TargetMode="External"/><Relationship Id="rId12" Type="http://schemas.openxmlformats.org/officeDocument/2006/relationships/hyperlink" Target="https://www.onisep.fr/ressources/univers-formation/formations/post-bac/btsa-qualite-alimentation-innovation-et-maitrise-sanitaire-option-produits-laitiers" TargetMode="External"/><Relationship Id="rId2" Type="http://schemas.openxmlformats.org/officeDocument/2006/relationships/hyperlink" Target="https://www.onisep.fr/ressources/univers-formation/formations/post-bac/bts-conception-et-realisation-de-systemes-automatiques" TargetMode="External"/><Relationship Id="rId1" Type="http://schemas.openxmlformats.org/officeDocument/2006/relationships/slideLayout" Target="../slideLayouts/slideLayout6.xml"/><Relationship Id="rId6" Type="http://schemas.openxmlformats.org/officeDocument/2006/relationships/hyperlink" Target="https://www.onisep.fr/ressources/univers-formation/formations/post-bac/bts-maintenance-des-systemes-option-b-systemes-energetiques-et-fluidiques" TargetMode="External"/><Relationship Id="rId11" Type="http://schemas.openxmlformats.org/officeDocument/2006/relationships/hyperlink" Target="https://www.onisep.fr/ressources/univers-formation/formations/post-bac/btsa-qualite-alimentation-innovation-et-maitrise-sanitaire-option-aliments-et-processus-technologiques" TargetMode="External"/><Relationship Id="rId5" Type="http://schemas.openxmlformats.org/officeDocument/2006/relationships/hyperlink" Target="https://www.onisep.fr/ressources/univers-formation/formations/post-bac/bts-maintenance-des-systemes-option-a-systemes-de-production" TargetMode="External"/><Relationship Id="rId10" Type="http://schemas.openxmlformats.org/officeDocument/2006/relationships/hyperlink" Target="https://www.onisep.fr/ressources/univers-formation/formations/post-bac/bts-pilotage-de-procedes" TargetMode="External"/><Relationship Id="rId4" Type="http://schemas.openxmlformats.org/officeDocument/2006/relationships/hyperlink" Target="https://www.onisep.fr/ressources/univers-formation/formations/post-bac/bts-industries-ceramiques" TargetMode="External"/><Relationship Id="rId9" Type="http://schemas.openxmlformats.org/officeDocument/2006/relationships/hyperlink" Target="https://www.onisep.fr/ressources/univers-formation/formations/post-bac/bts-metiers-de-la-mode-vetement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22" name="Rectangle 9">
            <a:extLst>
              <a:ext uri="{FF2B5EF4-FFF2-40B4-BE49-F238E27FC236}">
                <a16:creationId xmlns:a16="http://schemas.microsoft.com/office/drawing/2014/main" id="{6F40FBDA-CEB1-40F0-9AB9-BD9C402D7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a:p>
        </p:txBody>
      </p:sp>
      <p:pic>
        <p:nvPicPr>
          <p:cNvPr id="5" name="Image 4" descr="couches de soie blanche à l’arrière-plan">
            <a:extLst>
              <a:ext uri="{FF2B5EF4-FFF2-40B4-BE49-F238E27FC236}">
                <a16:creationId xmlns:a16="http://schemas.microsoft.com/office/drawing/2014/main" id="{F64AC3CD-1328-415A-B204-EEA3F73A9CB1}"/>
              </a:ext>
            </a:extLst>
          </p:cNvPr>
          <p:cNvPicPr>
            <a:picLocks noChangeAspect="1"/>
          </p:cNvPicPr>
          <p:nvPr/>
        </p:nvPicPr>
        <p:blipFill rotWithShape="1">
          <a:blip r:embed="rId3">
            <a:alphaModFix amt="50000"/>
          </a:blip>
          <a:srcRect b="15730"/>
          <a:stretch/>
        </p:blipFill>
        <p:spPr>
          <a:xfrm>
            <a:off x="20" y="10"/>
            <a:ext cx="12191980" cy="6857990"/>
          </a:xfrm>
          <a:prstGeom prst="rect">
            <a:avLst/>
          </a:prstGeom>
        </p:spPr>
      </p:pic>
      <p:sp>
        <p:nvSpPr>
          <p:cNvPr id="23" name="Rectangle 11">
            <a:extLst>
              <a:ext uri="{FF2B5EF4-FFF2-40B4-BE49-F238E27FC236}">
                <a16:creationId xmlns:a16="http://schemas.microsoft.com/office/drawing/2014/main" id="{0344D4FE-ABEF-4230-9E4E-AD5782FC7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noFill/>
          <a:ln w="6350" cap="sq" cmpd="sng" algn="ctr">
            <a:solidFill>
              <a:schemeClr val="tx1">
                <a:lumMod val="75000"/>
                <a:lumOff val="25000"/>
              </a:schemeClr>
            </a:solidFill>
            <a:prstDash val="solid"/>
            <a:miter lim="800000"/>
          </a:ln>
          <a:effectLst>
            <a:softEdge rad="0"/>
          </a:effectLst>
        </p:spPr>
      </p:sp>
      <p:sp>
        <p:nvSpPr>
          <p:cNvPr id="2" name="Titre 1">
            <a:extLst>
              <a:ext uri="{FF2B5EF4-FFF2-40B4-BE49-F238E27FC236}">
                <a16:creationId xmlns:a16="http://schemas.microsoft.com/office/drawing/2014/main" id="{226AE06C-CFD8-4FEF-B40F-369A5B066269}"/>
              </a:ext>
            </a:extLst>
          </p:cNvPr>
          <p:cNvSpPr>
            <a:spLocks noGrp="1"/>
          </p:cNvSpPr>
          <p:nvPr>
            <p:ph type="ctrTitle"/>
          </p:nvPr>
        </p:nvSpPr>
        <p:spPr>
          <a:xfrm>
            <a:off x="1561708" y="2091263"/>
            <a:ext cx="9068586" cy="2461504"/>
          </a:xfrm>
        </p:spPr>
        <p:txBody>
          <a:bodyPr rtlCol="0">
            <a:normAutofit/>
          </a:bodyPr>
          <a:lstStyle/>
          <a:p>
            <a:r>
              <a:rPr lang="fr-FR" dirty="0"/>
              <a:t>Apres la 2PMIA</a:t>
            </a:r>
          </a:p>
        </p:txBody>
      </p:sp>
      <p:sp>
        <p:nvSpPr>
          <p:cNvPr id="24" name="Rectangle 13">
            <a:extLst>
              <a:ext uri="{FF2B5EF4-FFF2-40B4-BE49-F238E27FC236}">
                <a16:creationId xmlns:a16="http://schemas.microsoft.com/office/drawing/2014/main" id="{9325F979-D3F9-4926-81B7-7ACCB31A50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alpha val="80000"/>
              </a:schemeClr>
            </a:solidFill>
            <a:prstDash val="solid"/>
            <a:miter lim="800000"/>
          </a:ln>
          <a:effectLst/>
        </p:spPr>
      </p:sp>
      <p:sp>
        <p:nvSpPr>
          <p:cNvPr id="6" name="Sous-titre 5">
            <a:extLst>
              <a:ext uri="{FF2B5EF4-FFF2-40B4-BE49-F238E27FC236}">
                <a16:creationId xmlns:a16="http://schemas.microsoft.com/office/drawing/2014/main" id="{B069DA76-E269-44D6-AE58-4D861C383800}"/>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4025185055"/>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37BE48-DCDC-4A31-8C15-0FAB4F619E58}"/>
              </a:ext>
            </a:extLst>
          </p:cNvPr>
          <p:cNvSpPr>
            <a:spLocks noGrp="1"/>
          </p:cNvSpPr>
          <p:nvPr>
            <p:ph type="title"/>
          </p:nvPr>
        </p:nvSpPr>
        <p:spPr/>
        <p:txBody>
          <a:bodyPr/>
          <a:lstStyle/>
          <a:p>
            <a:r>
              <a:rPr lang="fr-FR" dirty="0"/>
              <a:t>Où faire une demande ?</a:t>
            </a:r>
          </a:p>
        </p:txBody>
      </p:sp>
      <p:graphicFrame>
        <p:nvGraphicFramePr>
          <p:cNvPr id="4" name="Espace réservé du contenu 3">
            <a:extLst>
              <a:ext uri="{FF2B5EF4-FFF2-40B4-BE49-F238E27FC236}">
                <a16:creationId xmlns:a16="http://schemas.microsoft.com/office/drawing/2014/main" id="{BF2E3902-C3B4-42BB-B800-6B18A153FFAF}"/>
              </a:ext>
            </a:extLst>
          </p:cNvPr>
          <p:cNvGraphicFramePr>
            <a:graphicFrameLocks noGrp="1"/>
          </p:cNvGraphicFramePr>
          <p:nvPr>
            <p:ph idx="1"/>
            <p:extLst>
              <p:ext uri="{D42A27DB-BD31-4B8C-83A1-F6EECF244321}">
                <p14:modId xmlns:p14="http://schemas.microsoft.com/office/powerpoint/2010/main" val="3636216112"/>
              </p:ext>
            </p:extLst>
          </p:nvPr>
        </p:nvGraphicFramePr>
        <p:xfrm>
          <a:off x="1066800" y="2103438"/>
          <a:ext cx="7752080" cy="2560320"/>
        </p:xfrm>
        <a:graphic>
          <a:graphicData uri="http://schemas.openxmlformats.org/drawingml/2006/table">
            <a:tbl>
              <a:tblPr/>
              <a:tblGrid>
                <a:gridCol w="2425337">
                  <a:extLst>
                    <a:ext uri="{9D8B030D-6E8A-4147-A177-3AD203B41FA5}">
                      <a16:colId xmlns:a16="http://schemas.microsoft.com/office/drawing/2014/main" val="3794801698"/>
                    </a:ext>
                  </a:extLst>
                </a:gridCol>
                <a:gridCol w="1985554">
                  <a:extLst>
                    <a:ext uri="{9D8B030D-6E8A-4147-A177-3AD203B41FA5}">
                      <a16:colId xmlns:a16="http://schemas.microsoft.com/office/drawing/2014/main" val="2195722137"/>
                    </a:ext>
                  </a:extLst>
                </a:gridCol>
                <a:gridCol w="826589">
                  <a:extLst>
                    <a:ext uri="{9D8B030D-6E8A-4147-A177-3AD203B41FA5}">
                      <a16:colId xmlns:a16="http://schemas.microsoft.com/office/drawing/2014/main" val="404392092"/>
                    </a:ext>
                  </a:extLst>
                </a:gridCol>
                <a:gridCol w="2514600">
                  <a:extLst>
                    <a:ext uri="{9D8B030D-6E8A-4147-A177-3AD203B41FA5}">
                      <a16:colId xmlns:a16="http://schemas.microsoft.com/office/drawing/2014/main" val="187096352"/>
                    </a:ext>
                  </a:extLst>
                </a:gridCol>
              </a:tblGrid>
              <a:tr h="0">
                <a:tc>
                  <a:txBody>
                    <a:bodyPr/>
                    <a:lstStyle/>
                    <a:p>
                      <a:r>
                        <a:rPr lang="fr-FR">
                          <a:hlinkClick r:id="rId2"/>
                        </a:rPr>
                        <a:t>Lycée professionnel Montesquieu </a:t>
                      </a:r>
                      <a:endParaRPr lang="fr-FR"/>
                    </a:p>
                  </a:txBody>
                  <a:tcPr anchor="ctr">
                    <a:lnL>
                      <a:noFill/>
                    </a:lnL>
                    <a:lnR>
                      <a:noFill/>
                    </a:lnR>
                    <a:lnT>
                      <a:noFill/>
                    </a:lnT>
                    <a:lnB>
                      <a:noFill/>
                    </a:lnB>
                  </a:tcPr>
                </a:tc>
                <a:tc>
                  <a:txBody>
                    <a:bodyPr/>
                    <a:lstStyle/>
                    <a:p>
                      <a:r>
                        <a:rPr lang="fr-FR"/>
                        <a:t>Valence </a:t>
                      </a:r>
                    </a:p>
                  </a:txBody>
                  <a:tcPr anchor="ctr">
                    <a:lnL>
                      <a:noFill/>
                    </a:lnL>
                    <a:lnR>
                      <a:noFill/>
                    </a:lnR>
                    <a:lnT>
                      <a:noFill/>
                    </a:lnT>
                    <a:lnB>
                      <a:noFill/>
                    </a:lnB>
                  </a:tcPr>
                </a:tc>
                <a:tc>
                  <a:txBody>
                    <a:bodyPr/>
                    <a:lstStyle/>
                    <a:p>
                      <a:r>
                        <a:rPr lang="fr-FR"/>
                        <a:t>26000 </a:t>
                      </a:r>
                    </a:p>
                  </a:txBody>
                  <a:tcPr anchor="ctr">
                    <a:lnL>
                      <a:noFill/>
                    </a:lnL>
                    <a:lnR>
                      <a:noFill/>
                    </a:lnR>
                    <a:lnT>
                      <a:noFill/>
                    </a:lnT>
                    <a:lnB>
                      <a:noFill/>
                    </a:lnB>
                  </a:tcPr>
                </a:tc>
                <a:tc>
                  <a:txBody>
                    <a:bodyPr/>
                    <a:lstStyle/>
                    <a:p>
                      <a:r>
                        <a:rPr lang="fr-FR" dirty="0"/>
                        <a:t>81 km</a:t>
                      </a:r>
                    </a:p>
                  </a:txBody>
                  <a:tcPr anchor="ctr">
                    <a:lnL>
                      <a:noFill/>
                    </a:lnL>
                    <a:lnR>
                      <a:noFill/>
                    </a:lnR>
                    <a:lnT>
                      <a:noFill/>
                    </a:lnT>
                    <a:lnB>
                      <a:noFill/>
                    </a:lnB>
                  </a:tcPr>
                </a:tc>
                <a:extLst>
                  <a:ext uri="{0D108BD9-81ED-4DB2-BD59-A6C34878D82A}">
                    <a16:rowId xmlns:a16="http://schemas.microsoft.com/office/drawing/2014/main" val="694182424"/>
                  </a:ext>
                </a:extLst>
              </a:tr>
              <a:tr h="0">
                <a:tc>
                  <a:txBody>
                    <a:bodyPr/>
                    <a:lstStyle/>
                    <a:p>
                      <a:r>
                        <a:rPr lang="fr-FR">
                          <a:hlinkClick r:id="rId3"/>
                        </a:rPr>
                        <a:t>Lycée professionnel Germain Sommeiller </a:t>
                      </a:r>
                      <a:endParaRPr lang="fr-FR"/>
                    </a:p>
                  </a:txBody>
                  <a:tcPr anchor="ctr">
                    <a:lnL>
                      <a:noFill/>
                    </a:lnL>
                    <a:lnR>
                      <a:noFill/>
                    </a:lnR>
                    <a:lnT>
                      <a:noFill/>
                    </a:lnT>
                    <a:lnB>
                      <a:noFill/>
                    </a:lnB>
                  </a:tcPr>
                </a:tc>
                <a:tc>
                  <a:txBody>
                    <a:bodyPr/>
                    <a:lstStyle/>
                    <a:p>
                      <a:r>
                        <a:rPr lang="fr-FR"/>
                        <a:t>Annecy </a:t>
                      </a:r>
                    </a:p>
                  </a:txBody>
                  <a:tcPr anchor="ctr">
                    <a:lnL>
                      <a:noFill/>
                    </a:lnL>
                    <a:lnR>
                      <a:noFill/>
                    </a:lnR>
                    <a:lnT>
                      <a:noFill/>
                    </a:lnT>
                    <a:lnB>
                      <a:noFill/>
                    </a:lnB>
                  </a:tcPr>
                </a:tc>
                <a:tc>
                  <a:txBody>
                    <a:bodyPr/>
                    <a:lstStyle/>
                    <a:p>
                      <a:r>
                        <a:rPr lang="fr-FR"/>
                        <a:t>74000 </a:t>
                      </a:r>
                    </a:p>
                  </a:txBody>
                  <a:tcPr anchor="ctr">
                    <a:lnL>
                      <a:noFill/>
                    </a:lnL>
                    <a:lnR>
                      <a:noFill/>
                    </a:lnR>
                    <a:lnT>
                      <a:noFill/>
                    </a:lnT>
                    <a:lnB>
                      <a:noFill/>
                    </a:lnB>
                  </a:tcPr>
                </a:tc>
                <a:tc>
                  <a:txBody>
                    <a:bodyPr/>
                    <a:lstStyle/>
                    <a:p>
                      <a:r>
                        <a:rPr lang="fr-FR"/>
                        <a:t>64 km</a:t>
                      </a:r>
                    </a:p>
                  </a:txBody>
                  <a:tcPr anchor="ctr">
                    <a:lnL>
                      <a:noFill/>
                    </a:lnL>
                    <a:lnR>
                      <a:noFill/>
                    </a:lnR>
                    <a:lnT>
                      <a:noFill/>
                    </a:lnT>
                    <a:lnB>
                      <a:noFill/>
                    </a:lnB>
                  </a:tcPr>
                </a:tc>
                <a:extLst>
                  <a:ext uri="{0D108BD9-81ED-4DB2-BD59-A6C34878D82A}">
                    <a16:rowId xmlns:a16="http://schemas.microsoft.com/office/drawing/2014/main" val="3485873882"/>
                  </a:ext>
                </a:extLst>
              </a:tr>
              <a:tr h="0">
                <a:tc>
                  <a:txBody>
                    <a:bodyPr/>
                    <a:lstStyle/>
                    <a:p>
                      <a:r>
                        <a:rPr lang="fr-FR">
                          <a:hlinkClick r:id="rId4"/>
                        </a:rPr>
                        <a:t>Lycée polyvalent René Perrin </a:t>
                      </a:r>
                      <a:endParaRPr lang="fr-FR"/>
                    </a:p>
                  </a:txBody>
                  <a:tcPr anchor="ctr">
                    <a:lnL>
                      <a:noFill/>
                    </a:lnL>
                    <a:lnR>
                      <a:noFill/>
                    </a:lnR>
                    <a:lnT>
                      <a:noFill/>
                    </a:lnT>
                    <a:lnB>
                      <a:noFill/>
                    </a:lnB>
                  </a:tcPr>
                </a:tc>
                <a:tc>
                  <a:txBody>
                    <a:bodyPr/>
                    <a:lstStyle/>
                    <a:p>
                      <a:r>
                        <a:rPr lang="fr-FR"/>
                        <a:t>Ugine </a:t>
                      </a:r>
                    </a:p>
                  </a:txBody>
                  <a:tcPr anchor="ctr">
                    <a:lnL>
                      <a:noFill/>
                    </a:lnL>
                    <a:lnR>
                      <a:noFill/>
                    </a:lnR>
                    <a:lnT>
                      <a:noFill/>
                    </a:lnT>
                    <a:lnB>
                      <a:noFill/>
                    </a:lnB>
                  </a:tcPr>
                </a:tc>
                <a:tc>
                  <a:txBody>
                    <a:bodyPr/>
                    <a:lstStyle/>
                    <a:p>
                      <a:r>
                        <a:rPr lang="fr-FR"/>
                        <a:t>73400 </a:t>
                      </a:r>
                    </a:p>
                  </a:txBody>
                  <a:tcPr anchor="ctr">
                    <a:lnL>
                      <a:noFill/>
                    </a:lnL>
                    <a:lnR>
                      <a:noFill/>
                    </a:lnR>
                    <a:lnT>
                      <a:noFill/>
                    </a:lnT>
                    <a:lnB>
                      <a:noFill/>
                    </a:lnB>
                  </a:tcPr>
                </a:tc>
                <a:tc>
                  <a:txBody>
                    <a:bodyPr/>
                    <a:lstStyle/>
                    <a:p>
                      <a:r>
                        <a:rPr lang="fr-FR" dirty="0"/>
                        <a:t>76 km</a:t>
                      </a:r>
                    </a:p>
                  </a:txBody>
                  <a:tcPr anchor="ctr">
                    <a:lnL>
                      <a:noFill/>
                    </a:lnL>
                    <a:lnR>
                      <a:noFill/>
                    </a:lnR>
                    <a:lnT>
                      <a:noFill/>
                    </a:lnT>
                    <a:lnB>
                      <a:noFill/>
                    </a:lnB>
                  </a:tcPr>
                </a:tc>
                <a:extLst>
                  <a:ext uri="{0D108BD9-81ED-4DB2-BD59-A6C34878D82A}">
                    <a16:rowId xmlns:a16="http://schemas.microsoft.com/office/drawing/2014/main" val="1469108105"/>
                  </a:ext>
                </a:extLst>
              </a:tr>
              <a:tr h="0">
                <a:tc>
                  <a:txBody>
                    <a:bodyPr/>
                    <a:lstStyle/>
                    <a:p>
                      <a:r>
                        <a:rPr lang="fr-FR">
                          <a:hlinkClick r:id="rId5"/>
                        </a:rPr>
                        <a:t>Lycée polyvalent Vaucanson </a:t>
                      </a:r>
                      <a:endParaRPr lang="fr-FR"/>
                    </a:p>
                  </a:txBody>
                  <a:tcPr anchor="ctr">
                    <a:lnL>
                      <a:noFill/>
                    </a:lnL>
                    <a:lnR>
                      <a:noFill/>
                    </a:lnR>
                    <a:lnT>
                      <a:noFill/>
                    </a:lnT>
                    <a:lnB>
                      <a:noFill/>
                    </a:lnB>
                  </a:tcPr>
                </a:tc>
                <a:tc>
                  <a:txBody>
                    <a:bodyPr/>
                    <a:lstStyle/>
                    <a:p>
                      <a:r>
                        <a:rPr lang="fr-FR"/>
                        <a:t>Grenoble </a:t>
                      </a:r>
                    </a:p>
                  </a:txBody>
                  <a:tcPr anchor="ctr">
                    <a:lnL>
                      <a:noFill/>
                    </a:lnL>
                    <a:lnR>
                      <a:noFill/>
                    </a:lnR>
                    <a:lnT>
                      <a:noFill/>
                    </a:lnT>
                    <a:lnB>
                      <a:noFill/>
                    </a:lnB>
                  </a:tcPr>
                </a:tc>
                <a:tc>
                  <a:txBody>
                    <a:bodyPr/>
                    <a:lstStyle/>
                    <a:p>
                      <a:r>
                        <a:rPr lang="fr-FR"/>
                        <a:t>38030 </a:t>
                      </a:r>
                    </a:p>
                  </a:txBody>
                  <a:tcPr anchor="ctr">
                    <a:lnL>
                      <a:noFill/>
                    </a:lnL>
                    <a:lnR>
                      <a:noFill/>
                    </a:lnR>
                    <a:lnT>
                      <a:noFill/>
                    </a:lnT>
                    <a:lnB>
                      <a:noFill/>
                    </a:lnB>
                  </a:tcPr>
                </a:tc>
                <a:tc>
                  <a:txBody>
                    <a:bodyPr/>
                    <a:lstStyle/>
                    <a:p>
                      <a:r>
                        <a:rPr lang="fr-FR" dirty="0"/>
                        <a:t>47 km</a:t>
                      </a:r>
                    </a:p>
                  </a:txBody>
                  <a:tcPr anchor="ctr">
                    <a:lnL>
                      <a:noFill/>
                    </a:lnL>
                    <a:lnR>
                      <a:noFill/>
                    </a:lnR>
                    <a:lnT>
                      <a:noFill/>
                    </a:lnT>
                    <a:lnB>
                      <a:noFill/>
                    </a:lnB>
                  </a:tcPr>
                </a:tc>
                <a:extLst>
                  <a:ext uri="{0D108BD9-81ED-4DB2-BD59-A6C34878D82A}">
                    <a16:rowId xmlns:a16="http://schemas.microsoft.com/office/drawing/2014/main" val="2425534246"/>
                  </a:ext>
                </a:extLst>
              </a:tr>
            </a:tbl>
          </a:graphicData>
        </a:graphic>
      </p:graphicFrame>
    </p:spTree>
    <p:extLst>
      <p:ext uri="{BB962C8B-B14F-4D97-AF65-F5344CB8AC3E}">
        <p14:creationId xmlns:p14="http://schemas.microsoft.com/office/powerpoint/2010/main" val="1298139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64A348-BE61-4A15-B666-3A6A9262CAED}"/>
              </a:ext>
            </a:extLst>
          </p:cNvPr>
          <p:cNvSpPr>
            <a:spLocks noGrp="1"/>
          </p:cNvSpPr>
          <p:nvPr>
            <p:ph type="title"/>
          </p:nvPr>
        </p:nvSpPr>
        <p:spPr/>
        <p:txBody>
          <a:bodyPr>
            <a:normAutofit fontScale="90000"/>
          </a:bodyPr>
          <a:lstStyle/>
          <a:p>
            <a:r>
              <a:rPr lang="fr-FR" b="1" dirty="0"/>
              <a:t>Bac pro procédés de la chimie, </a:t>
            </a:r>
            <a:br>
              <a:rPr lang="fr-FR" b="1" dirty="0"/>
            </a:br>
            <a:r>
              <a:rPr lang="fr-FR" b="1" dirty="0"/>
              <a:t>de l'eau et des papiers-cartons </a:t>
            </a:r>
            <a:br>
              <a:rPr lang="fr-FR" b="1" dirty="0"/>
            </a:br>
            <a:endParaRPr lang="fr-FR" dirty="0"/>
          </a:p>
        </p:txBody>
      </p:sp>
      <p:sp>
        <p:nvSpPr>
          <p:cNvPr id="3" name="Espace réservé du contenu 2">
            <a:extLst>
              <a:ext uri="{FF2B5EF4-FFF2-40B4-BE49-F238E27FC236}">
                <a16:creationId xmlns:a16="http://schemas.microsoft.com/office/drawing/2014/main" id="{7F33ABA8-DBB8-4226-8F99-A06862454D7B}"/>
              </a:ext>
            </a:extLst>
          </p:cNvPr>
          <p:cNvSpPr>
            <a:spLocks noGrp="1"/>
          </p:cNvSpPr>
          <p:nvPr>
            <p:ph idx="1"/>
          </p:nvPr>
        </p:nvSpPr>
        <p:spPr/>
        <p:txBody>
          <a:bodyPr/>
          <a:lstStyle/>
          <a:p>
            <a:r>
              <a:rPr lang="fr-FR" dirty="0"/>
              <a:t>Le bac pro procédés de la chimie, de l'eau et des papiers cartons forme à la conduite d'installations et d'équipements destinés à fabriquer ou à réaliser des traitements physique, chimique, biochimique ou biologique de la matière.</a:t>
            </a:r>
          </a:p>
          <a:p>
            <a:r>
              <a:rPr lang="fr-FR" dirty="0"/>
              <a:t>Au cours de sa formation, l'élève apprend à conduire et à surveiller des installations et des réseaux (mise en place, suivi, réglages, ajustements, diagnostic, actions préventives, nettoyage, assainissement). Il apprend les techniques et les procédures de contrôle de la qualité des produits (prélèvements d'échantillons, réalisation de tests physico-chimiques). Les connaissances acquises au cours de la formation lui permettent d'assurer la maintenance des équipements : mise en sécurité, identification des pannes, diagnostic, intervention et améliorer les conditions de fonctionnement et l'ergonomie des installations. Il est également formé aux procédures de QHSE (qualité, hygiène, sécurité, environnement) en vigueur, ainsi qu'à l'identification des risques industriels liés aux produits, procédés et installations.</a:t>
            </a:r>
          </a:p>
          <a:p>
            <a:endParaRPr lang="fr-FR" dirty="0"/>
          </a:p>
        </p:txBody>
      </p:sp>
    </p:spTree>
    <p:extLst>
      <p:ext uri="{BB962C8B-B14F-4D97-AF65-F5344CB8AC3E}">
        <p14:creationId xmlns:p14="http://schemas.microsoft.com/office/powerpoint/2010/main" val="2237655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27037F-71B3-4E50-9B0E-951E74E72EDF}"/>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E79E894E-C5A8-49D1-ADA1-F77CA901B28C}"/>
              </a:ext>
            </a:extLst>
          </p:cNvPr>
          <p:cNvSpPr>
            <a:spLocks noGrp="1"/>
          </p:cNvSpPr>
          <p:nvPr>
            <p:ph idx="1"/>
          </p:nvPr>
        </p:nvSpPr>
        <p:spPr/>
        <p:txBody>
          <a:bodyPr/>
          <a:lstStyle/>
          <a:p>
            <a:r>
              <a:rPr lang="fr-FR" b="1" dirty="0"/>
              <a:t>Poursuites d'études</a:t>
            </a:r>
          </a:p>
          <a:p>
            <a:r>
              <a:rPr lang="fr-FR" dirty="0"/>
              <a:t>Le bac pro a pour premier objectif l'insertion professionnelle mais, avec un très bon dossier ou une mention à l'examen, une poursuite d'études est envisageable en BTS des secteurs de la chimie, des procédés, des eaux et des papiers cartons. </a:t>
            </a:r>
          </a:p>
          <a:p>
            <a:r>
              <a:rPr lang="fr-FR" dirty="0">
                <a:hlinkClick r:id="rId2"/>
              </a:rPr>
              <a:t>BTS contrôle industriel et régulation automatique</a:t>
            </a:r>
            <a:r>
              <a:rPr lang="fr-FR" dirty="0"/>
              <a:t> </a:t>
            </a:r>
          </a:p>
          <a:p>
            <a:r>
              <a:rPr lang="fr-FR" dirty="0">
                <a:hlinkClick r:id="rId3"/>
              </a:rPr>
              <a:t>BTS métiers de l'eau</a:t>
            </a:r>
            <a:r>
              <a:rPr lang="fr-FR" dirty="0"/>
              <a:t> </a:t>
            </a:r>
          </a:p>
          <a:p>
            <a:r>
              <a:rPr lang="fr-FR" dirty="0">
                <a:hlinkClick r:id="rId4"/>
              </a:rPr>
              <a:t>BTS métiers de la chimie</a:t>
            </a:r>
            <a:r>
              <a:rPr lang="fr-FR" dirty="0"/>
              <a:t> </a:t>
            </a:r>
          </a:p>
          <a:p>
            <a:r>
              <a:rPr lang="fr-FR" dirty="0">
                <a:hlinkClick r:id="rId5"/>
              </a:rPr>
              <a:t>BTS pilotage de procédés</a:t>
            </a:r>
            <a:r>
              <a:rPr lang="fr-FR" dirty="0"/>
              <a:t> </a:t>
            </a:r>
          </a:p>
          <a:p>
            <a:endParaRPr lang="fr-FR" dirty="0"/>
          </a:p>
        </p:txBody>
      </p:sp>
    </p:spTree>
    <p:extLst>
      <p:ext uri="{BB962C8B-B14F-4D97-AF65-F5344CB8AC3E}">
        <p14:creationId xmlns:p14="http://schemas.microsoft.com/office/powerpoint/2010/main" val="15852645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AAB7B1-C100-4AE5-A863-0D587B5794A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7980EC85-80D7-4E47-AFE4-090421974608}"/>
              </a:ext>
            </a:extLst>
          </p:cNvPr>
          <p:cNvSpPr>
            <a:spLocks noGrp="1"/>
          </p:cNvSpPr>
          <p:nvPr>
            <p:ph idx="1"/>
          </p:nvPr>
        </p:nvSpPr>
        <p:spPr/>
        <p:txBody>
          <a:bodyPr>
            <a:normAutofit lnSpcReduction="10000"/>
          </a:bodyPr>
          <a:lstStyle/>
          <a:p>
            <a:r>
              <a:rPr lang="fr-FR" b="1" dirty="0"/>
              <a:t>Que deviennent les apprenants après cette formation ? </a:t>
            </a:r>
          </a:p>
          <a:p>
            <a:r>
              <a:rPr lang="fr-FR" b="1" dirty="0"/>
              <a:t>Pour la voie scolaire </a:t>
            </a:r>
          </a:p>
          <a:p>
            <a:r>
              <a:rPr lang="fr-FR" b="1" dirty="0"/>
              <a:t>14 % </a:t>
            </a:r>
            <a:r>
              <a:rPr lang="fr-FR" dirty="0"/>
              <a:t>sont en emploi 6 mois après la fin de la formation </a:t>
            </a:r>
            <a:r>
              <a:rPr lang="fr-FR" i="1" dirty="0"/>
              <a:t>(tout type d'emploi salarié)</a:t>
            </a:r>
            <a:r>
              <a:rPr lang="fr-FR" dirty="0"/>
              <a:t> </a:t>
            </a:r>
          </a:p>
          <a:p>
            <a:r>
              <a:rPr lang="fr-FR" b="1" dirty="0"/>
              <a:t>57 % </a:t>
            </a:r>
            <a:r>
              <a:rPr lang="fr-FR" dirty="0"/>
              <a:t>sont inscrits en formation </a:t>
            </a:r>
            <a:r>
              <a:rPr lang="fr-FR" i="1" dirty="0"/>
              <a:t>(formation supérieure, redoublants, changement de filière)</a:t>
            </a:r>
            <a:r>
              <a:rPr lang="fr-FR" dirty="0"/>
              <a:t> </a:t>
            </a:r>
          </a:p>
          <a:p>
            <a:r>
              <a:rPr lang="fr-FR" b="1" dirty="0"/>
              <a:t>29 % </a:t>
            </a:r>
            <a:r>
              <a:rPr lang="fr-FR" dirty="0"/>
              <a:t>sont dans d'autres cas </a:t>
            </a:r>
            <a:r>
              <a:rPr lang="fr-FR" i="1" dirty="0"/>
              <a:t>(recherche d'emploi, à l'étranger, indépendant, etc.)</a:t>
            </a:r>
            <a:r>
              <a:rPr lang="fr-FR" dirty="0"/>
              <a:t> </a:t>
            </a:r>
          </a:p>
          <a:p>
            <a:r>
              <a:rPr lang="fr-FR" b="1" dirty="0"/>
              <a:t>Pour l'apprentissage </a:t>
            </a:r>
          </a:p>
          <a:p>
            <a:r>
              <a:rPr lang="fr-FR" b="1" dirty="0"/>
              <a:t>49 % </a:t>
            </a:r>
            <a:r>
              <a:rPr lang="fr-FR" dirty="0"/>
              <a:t>sont en emploi 6 mois après la fin de la formation </a:t>
            </a:r>
            <a:r>
              <a:rPr lang="fr-FR" i="1" dirty="0"/>
              <a:t>(tout type d'emploi salarié)</a:t>
            </a:r>
            <a:r>
              <a:rPr lang="fr-FR" dirty="0"/>
              <a:t> </a:t>
            </a:r>
          </a:p>
          <a:p>
            <a:r>
              <a:rPr lang="fr-FR" b="1" dirty="0"/>
              <a:t>44 % </a:t>
            </a:r>
            <a:r>
              <a:rPr lang="fr-FR" dirty="0"/>
              <a:t>sont inscrits en formation </a:t>
            </a:r>
            <a:r>
              <a:rPr lang="fr-FR" i="1" dirty="0"/>
              <a:t>(formation supérieure, redoublants, changement de filière)</a:t>
            </a:r>
            <a:r>
              <a:rPr lang="fr-FR" dirty="0"/>
              <a:t> </a:t>
            </a:r>
          </a:p>
          <a:p>
            <a:r>
              <a:rPr lang="fr-FR" b="1" dirty="0"/>
              <a:t>7 % </a:t>
            </a:r>
            <a:r>
              <a:rPr lang="fr-FR" dirty="0"/>
              <a:t>sont dans d'autres cas </a:t>
            </a:r>
            <a:r>
              <a:rPr lang="fr-FR" i="1" dirty="0"/>
              <a:t>(recherche d'emploi, à l'étranger, indépendant, etc.)</a:t>
            </a:r>
            <a:r>
              <a:rPr lang="fr-FR" dirty="0"/>
              <a:t> </a:t>
            </a:r>
          </a:p>
          <a:p>
            <a:endParaRPr lang="fr-FR" dirty="0"/>
          </a:p>
        </p:txBody>
      </p:sp>
    </p:spTree>
    <p:extLst>
      <p:ext uri="{BB962C8B-B14F-4D97-AF65-F5344CB8AC3E}">
        <p14:creationId xmlns:p14="http://schemas.microsoft.com/office/powerpoint/2010/main" val="1817324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E2CF4C-F7E2-4B5A-BEE0-81F1287AE128}"/>
              </a:ext>
            </a:extLst>
          </p:cNvPr>
          <p:cNvSpPr>
            <a:spLocks noGrp="1"/>
          </p:cNvSpPr>
          <p:nvPr>
            <p:ph type="title"/>
          </p:nvPr>
        </p:nvSpPr>
        <p:spPr/>
        <p:txBody>
          <a:bodyPr/>
          <a:lstStyle/>
          <a:p>
            <a:r>
              <a:rPr lang="fr-FR" dirty="0"/>
              <a:t>Où faire une demande ?</a:t>
            </a:r>
          </a:p>
        </p:txBody>
      </p:sp>
      <p:graphicFrame>
        <p:nvGraphicFramePr>
          <p:cNvPr id="4" name="Espace réservé du contenu 3">
            <a:extLst>
              <a:ext uri="{FF2B5EF4-FFF2-40B4-BE49-F238E27FC236}">
                <a16:creationId xmlns:a16="http://schemas.microsoft.com/office/drawing/2014/main" id="{BFDEC752-187F-40E8-B1A1-70CF63CED6DE}"/>
              </a:ext>
            </a:extLst>
          </p:cNvPr>
          <p:cNvGraphicFramePr>
            <a:graphicFrameLocks noGrp="1"/>
          </p:cNvGraphicFramePr>
          <p:nvPr>
            <p:ph idx="1"/>
          </p:nvPr>
        </p:nvGraphicFramePr>
        <p:xfrm>
          <a:off x="1066800" y="2972276"/>
          <a:ext cx="10058400" cy="2194560"/>
        </p:xfrm>
        <a:graphic>
          <a:graphicData uri="http://schemas.openxmlformats.org/drawingml/2006/table">
            <a:tbl>
              <a:tblPr/>
              <a:tblGrid>
                <a:gridCol w="2514600">
                  <a:extLst>
                    <a:ext uri="{9D8B030D-6E8A-4147-A177-3AD203B41FA5}">
                      <a16:colId xmlns:a16="http://schemas.microsoft.com/office/drawing/2014/main" val="1618330382"/>
                    </a:ext>
                  </a:extLst>
                </a:gridCol>
                <a:gridCol w="2514600">
                  <a:extLst>
                    <a:ext uri="{9D8B030D-6E8A-4147-A177-3AD203B41FA5}">
                      <a16:colId xmlns:a16="http://schemas.microsoft.com/office/drawing/2014/main" val="3554516604"/>
                    </a:ext>
                  </a:extLst>
                </a:gridCol>
                <a:gridCol w="2514600">
                  <a:extLst>
                    <a:ext uri="{9D8B030D-6E8A-4147-A177-3AD203B41FA5}">
                      <a16:colId xmlns:a16="http://schemas.microsoft.com/office/drawing/2014/main" val="3937273403"/>
                    </a:ext>
                  </a:extLst>
                </a:gridCol>
                <a:gridCol w="2514600">
                  <a:extLst>
                    <a:ext uri="{9D8B030D-6E8A-4147-A177-3AD203B41FA5}">
                      <a16:colId xmlns:a16="http://schemas.microsoft.com/office/drawing/2014/main" val="4062055942"/>
                    </a:ext>
                  </a:extLst>
                </a:gridCol>
              </a:tblGrid>
              <a:tr h="0">
                <a:tc>
                  <a:txBody>
                    <a:bodyPr/>
                    <a:lstStyle/>
                    <a:p>
                      <a:r>
                        <a:rPr lang="fr-FR">
                          <a:hlinkClick r:id="rId2"/>
                        </a:rPr>
                        <a:t>Lycée professionnel privé François Verguin </a:t>
                      </a:r>
                      <a:endParaRPr lang="fr-FR"/>
                    </a:p>
                  </a:txBody>
                  <a:tcPr anchor="ctr">
                    <a:lnL>
                      <a:noFill/>
                    </a:lnL>
                    <a:lnR>
                      <a:noFill/>
                    </a:lnR>
                    <a:lnT>
                      <a:noFill/>
                    </a:lnT>
                    <a:lnB>
                      <a:noFill/>
                    </a:lnB>
                  </a:tcPr>
                </a:tc>
                <a:tc>
                  <a:txBody>
                    <a:bodyPr/>
                    <a:lstStyle/>
                    <a:p>
                      <a:r>
                        <a:rPr lang="fr-FR"/>
                        <a:t>Le Péage-de-Roussillon </a:t>
                      </a:r>
                    </a:p>
                  </a:txBody>
                  <a:tcPr anchor="ctr">
                    <a:lnL>
                      <a:noFill/>
                    </a:lnL>
                    <a:lnR>
                      <a:noFill/>
                    </a:lnR>
                    <a:lnT>
                      <a:noFill/>
                    </a:lnT>
                    <a:lnB>
                      <a:noFill/>
                    </a:lnB>
                  </a:tcPr>
                </a:tc>
                <a:tc>
                  <a:txBody>
                    <a:bodyPr/>
                    <a:lstStyle/>
                    <a:p>
                      <a:r>
                        <a:rPr lang="fr-FR"/>
                        <a:t>38550 </a:t>
                      </a:r>
                    </a:p>
                  </a:txBody>
                  <a:tcPr anchor="ctr">
                    <a:lnL>
                      <a:noFill/>
                    </a:lnL>
                    <a:lnR>
                      <a:noFill/>
                    </a:lnR>
                    <a:lnT>
                      <a:noFill/>
                    </a:lnT>
                    <a:lnB>
                      <a:noFill/>
                    </a:lnB>
                  </a:tcPr>
                </a:tc>
                <a:tc>
                  <a:txBody>
                    <a:bodyPr/>
                    <a:lstStyle/>
                    <a:p>
                      <a:r>
                        <a:rPr lang="fr-FR"/>
                        <a:t>57 km</a:t>
                      </a:r>
                    </a:p>
                  </a:txBody>
                  <a:tcPr anchor="ctr">
                    <a:lnL>
                      <a:noFill/>
                    </a:lnL>
                    <a:lnR>
                      <a:noFill/>
                    </a:lnR>
                    <a:lnT>
                      <a:noFill/>
                    </a:lnT>
                    <a:lnB>
                      <a:noFill/>
                    </a:lnB>
                  </a:tcPr>
                </a:tc>
                <a:extLst>
                  <a:ext uri="{0D108BD9-81ED-4DB2-BD59-A6C34878D82A}">
                    <a16:rowId xmlns:a16="http://schemas.microsoft.com/office/drawing/2014/main" val="3905666708"/>
                  </a:ext>
                </a:extLst>
              </a:tr>
              <a:tr h="0">
                <a:tc>
                  <a:txBody>
                    <a:bodyPr/>
                    <a:lstStyle/>
                    <a:p>
                      <a:r>
                        <a:rPr lang="fr-FR">
                          <a:hlinkClick r:id="rId3"/>
                        </a:rPr>
                        <a:t>Lycée polyvalent Louis Armand </a:t>
                      </a:r>
                      <a:endParaRPr lang="fr-FR"/>
                    </a:p>
                  </a:txBody>
                  <a:tcPr anchor="ctr">
                    <a:lnL>
                      <a:noFill/>
                    </a:lnL>
                    <a:lnR>
                      <a:noFill/>
                    </a:lnR>
                    <a:lnT>
                      <a:noFill/>
                    </a:lnT>
                    <a:lnB>
                      <a:noFill/>
                    </a:lnB>
                  </a:tcPr>
                </a:tc>
                <a:tc>
                  <a:txBody>
                    <a:bodyPr/>
                    <a:lstStyle/>
                    <a:p>
                      <a:r>
                        <a:rPr lang="fr-FR"/>
                        <a:t>Chambéry </a:t>
                      </a:r>
                    </a:p>
                  </a:txBody>
                  <a:tcPr anchor="ctr">
                    <a:lnL>
                      <a:noFill/>
                    </a:lnL>
                    <a:lnR>
                      <a:noFill/>
                    </a:lnR>
                    <a:lnT>
                      <a:noFill/>
                    </a:lnT>
                    <a:lnB>
                      <a:noFill/>
                    </a:lnB>
                  </a:tcPr>
                </a:tc>
                <a:tc>
                  <a:txBody>
                    <a:bodyPr/>
                    <a:lstStyle/>
                    <a:p>
                      <a:r>
                        <a:rPr lang="fr-FR"/>
                        <a:t>73000 </a:t>
                      </a:r>
                    </a:p>
                  </a:txBody>
                  <a:tcPr anchor="ctr">
                    <a:lnL>
                      <a:noFill/>
                    </a:lnL>
                    <a:lnR>
                      <a:noFill/>
                    </a:lnR>
                    <a:lnT>
                      <a:noFill/>
                    </a:lnT>
                    <a:lnB>
                      <a:noFill/>
                    </a:lnB>
                  </a:tcPr>
                </a:tc>
                <a:tc>
                  <a:txBody>
                    <a:bodyPr/>
                    <a:lstStyle/>
                    <a:p>
                      <a:r>
                        <a:rPr lang="fr-FR"/>
                        <a:t>35 km</a:t>
                      </a:r>
                    </a:p>
                  </a:txBody>
                  <a:tcPr anchor="ctr">
                    <a:lnL>
                      <a:noFill/>
                    </a:lnL>
                    <a:lnR>
                      <a:noFill/>
                    </a:lnR>
                    <a:lnT>
                      <a:noFill/>
                    </a:lnT>
                    <a:lnB>
                      <a:noFill/>
                    </a:lnB>
                  </a:tcPr>
                </a:tc>
                <a:extLst>
                  <a:ext uri="{0D108BD9-81ED-4DB2-BD59-A6C34878D82A}">
                    <a16:rowId xmlns:a16="http://schemas.microsoft.com/office/drawing/2014/main" val="1084232921"/>
                  </a:ext>
                </a:extLst>
              </a:tr>
              <a:tr h="0">
                <a:tc>
                  <a:txBody>
                    <a:bodyPr/>
                    <a:lstStyle/>
                    <a:p>
                      <a:r>
                        <a:rPr lang="fr-FR">
                          <a:hlinkClick r:id="rId4"/>
                        </a:rPr>
                        <a:t>Lycée polyvalent André Argouges </a:t>
                      </a:r>
                      <a:endParaRPr lang="fr-FR"/>
                    </a:p>
                  </a:txBody>
                  <a:tcPr anchor="ctr">
                    <a:lnL>
                      <a:noFill/>
                    </a:lnL>
                    <a:lnR>
                      <a:noFill/>
                    </a:lnR>
                    <a:lnT>
                      <a:noFill/>
                    </a:lnT>
                    <a:lnB>
                      <a:noFill/>
                    </a:lnB>
                  </a:tcPr>
                </a:tc>
                <a:tc>
                  <a:txBody>
                    <a:bodyPr/>
                    <a:lstStyle/>
                    <a:p>
                      <a:r>
                        <a:rPr lang="fr-FR"/>
                        <a:t>Grenoble </a:t>
                      </a:r>
                    </a:p>
                  </a:txBody>
                  <a:tcPr anchor="ctr">
                    <a:lnL>
                      <a:noFill/>
                    </a:lnL>
                    <a:lnR>
                      <a:noFill/>
                    </a:lnR>
                    <a:lnT>
                      <a:noFill/>
                    </a:lnT>
                    <a:lnB>
                      <a:noFill/>
                    </a:lnB>
                  </a:tcPr>
                </a:tc>
                <a:tc>
                  <a:txBody>
                    <a:bodyPr/>
                    <a:lstStyle/>
                    <a:p>
                      <a:r>
                        <a:rPr lang="fr-FR"/>
                        <a:t>38029 </a:t>
                      </a:r>
                    </a:p>
                  </a:txBody>
                  <a:tcPr anchor="ctr">
                    <a:lnL>
                      <a:noFill/>
                    </a:lnL>
                    <a:lnR>
                      <a:noFill/>
                    </a:lnR>
                    <a:lnT>
                      <a:noFill/>
                    </a:lnT>
                    <a:lnB>
                      <a:noFill/>
                    </a:lnB>
                  </a:tcPr>
                </a:tc>
                <a:tc>
                  <a:txBody>
                    <a:bodyPr/>
                    <a:lstStyle/>
                    <a:p>
                      <a:r>
                        <a:rPr lang="fr-FR" dirty="0"/>
                        <a:t>47 km</a:t>
                      </a:r>
                    </a:p>
                  </a:txBody>
                  <a:tcPr anchor="ctr">
                    <a:lnL>
                      <a:noFill/>
                    </a:lnL>
                    <a:lnR>
                      <a:noFill/>
                    </a:lnR>
                    <a:lnT>
                      <a:noFill/>
                    </a:lnT>
                    <a:lnB>
                      <a:noFill/>
                    </a:lnB>
                  </a:tcPr>
                </a:tc>
                <a:extLst>
                  <a:ext uri="{0D108BD9-81ED-4DB2-BD59-A6C34878D82A}">
                    <a16:rowId xmlns:a16="http://schemas.microsoft.com/office/drawing/2014/main" val="443328191"/>
                  </a:ext>
                </a:extLst>
              </a:tr>
            </a:tbl>
          </a:graphicData>
        </a:graphic>
      </p:graphicFrame>
    </p:spTree>
    <p:extLst>
      <p:ext uri="{BB962C8B-B14F-4D97-AF65-F5344CB8AC3E}">
        <p14:creationId xmlns:p14="http://schemas.microsoft.com/office/powerpoint/2010/main" val="597522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C57A8A-708E-4E79-ACE9-927E4DF73F0E}"/>
              </a:ext>
            </a:extLst>
          </p:cNvPr>
          <p:cNvSpPr>
            <a:spLocks noGrp="1"/>
          </p:cNvSpPr>
          <p:nvPr>
            <p:ph type="title"/>
          </p:nvPr>
        </p:nvSpPr>
        <p:spPr/>
        <p:txBody>
          <a:bodyPr>
            <a:normAutofit fontScale="90000"/>
          </a:bodyPr>
          <a:lstStyle/>
          <a:p>
            <a:r>
              <a:rPr lang="fr-FR" b="1" dirty="0"/>
              <a:t>Bac pro technicien de scierie</a:t>
            </a:r>
            <a:br>
              <a:rPr lang="fr-FR" b="1" dirty="0"/>
            </a:br>
            <a:endParaRPr lang="fr-FR" dirty="0"/>
          </a:p>
        </p:txBody>
      </p:sp>
      <p:sp>
        <p:nvSpPr>
          <p:cNvPr id="3" name="Espace réservé du contenu 2">
            <a:extLst>
              <a:ext uri="{FF2B5EF4-FFF2-40B4-BE49-F238E27FC236}">
                <a16:creationId xmlns:a16="http://schemas.microsoft.com/office/drawing/2014/main" id="{A1DD0487-103D-4945-A7EE-C5904E086B09}"/>
              </a:ext>
            </a:extLst>
          </p:cNvPr>
          <p:cNvSpPr>
            <a:spLocks noGrp="1"/>
          </p:cNvSpPr>
          <p:nvPr>
            <p:ph idx="1"/>
          </p:nvPr>
        </p:nvSpPr>
        <p:spPr/>
        <p:txBody>
          <a:bodyPr/>
          <a:lstStyle/>
          <a:p>
            <a:r>
              <a:rPr lang="fr-FR" dirty="0"/>
              <a:t>Les élèves apprennent à intervenir dans les entreprises de première transformation du bois pour réaliser différents produits bruts ou valorisés. Les connaissances acquises leur permettent de participer à l'approvisionnement en matières premières (achat des produits forestiers, évaluation quantitative et qualitative, estimation du prix) et de préparer le processus de réalisation d'un produit à partir du dossier de fabrication ou de la demande d'un client.</a:t>
            </a:r>
          </a:p>
          <a:p>
            <a:r>
              <a:rPr lang="fr-FR" dirty="0"/>
              <a:t>Durant la formation, ils sont également préparés à réaliser les produits selon les techniques et les procédés courants de mise en œuvre (traitement, séchage et valorisation des produits issus du sciage). Enfin, ils développent les compétences nécessaires pour organiser, animer et gérer le suivi de la réalisation d'un produit dans le cadre d'une équipe.</a:t>
            </a:r>
          </a:p>
          <a:p>
            <a:endParaRPr lang="fr-FR" dirty="0"/>
          </a:p>
        </p:txBody>
      </p:sp>
    </p:spTree>
    <p:extLst>
      <p:ext uri="{BB962C8B-B14F-4D97-AF65-F5344CB8AC3E}">
        <p14:creationId xmlns:p14="http://schemas.microsoft.com/office/powerpoint/2010/main" val="3373546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5DF899-7FE4-43FA-BEE5-45156206F633}"/>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113D718B-6C24-401E-BDDA-42C50D2AA13B}"/>
              </a:ext>
            </a:extLst>
          </p:cNvPr>
          <p:cNvSpPr>
            <a:spLocks noGrp="1"/>
          </p:cNvSpPr>
          <p:nvPr>
            <p:ph idx="1"/>
          </p:nvPr>
        </p:nvSpPr>
        <p:spPr/>
        <p:txBody>
          <a:bodyPr/>
          <a:lstStyle/>
          <a:p>
            <a:r>
              <a:rPr lang="fr-FR" b="1" dirty="0"/>
              <a:t>Exemple(s) de formation(s) :</a:t>
            </a:r>
            <a:r>
              <a:rPr lang="fr-FR" dirty="0"/>
              <a:t> </a:t>
            </a:r>
            <a:r>
              <a:rPr lang="fr-FR" dirty="0">
                <a:hlinkClick r:id="rId2"/>
              </a:rPr>
              <a:t>BTS conseil et commercialisation de solutions techniques</a:t>
            </a:r>
            <a:r>
              <a:rPr lang="fr-FR" dirty="0"/>
              <a:t> </a:t>
            </a:r>
          </a:p>
          <a:p>
            <a:endParaRPr lang="fr-FR" dirty="0"/>
          </a:p>
        </p:txBody>
      </p:sp>
    </p:spTree>
    <p:extLst>
      <p:ext uri="{BB962C8B-B14F-4D97-AF65-F5344CB8AC3E}">
        <p14:creationId xmlns:p14="http://schemas.microsoft.com/office/powerpoint/2010/main" val="5138425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F3F52D-0EC3-46F1-887D-6EB9DFD2E891}"/>
              </a:ext>
            </a:extLst>
          </p:cNvPr>
          <p:cNvSpPr>
            <a:spLocks noGrp="1"/>
          </p:cNvSpPr>
          <p:nvPr>
            <p:ph type="title"/>
          </p:nvPr>
        </p:nvSpPr>
        <p:spPr/>
        <p:txBody>
          <a:bodyPr/>
          <a:lstStyle/>
          <a:p>
            <a:r>
              <a:rPr lang="fr-FR" dirty="0"/>
              <a:t>Où se former ?</a:t>
            </a:r>
          </a:p>
        </p:txBody>
      </p:sp>
      <p:graphicFrame>
        <p:nvGraphicFramePr>
          <p:cNvPr id="4" name="Espace réservé du contenu 3">
            <a:extLst>
              <a:ext uri="{FF2B5EF4-FFF2-40B4-BE49-F238E27FC236}">
                <a16:creationId xmlns:a16="http://schemas.microsoft.com/office/drawing/2014/main" id="{3585466F-C905-49B7-8C55-F13C49CCACBE}"/>
              </a:ext>
            </a:extLst>
          </p:cNvPr>
          <p:cNvGraphicFramePr>
            <a:graphicFrameLocks noGrp="1"/>
          </p:cNvGraphicFramePr>
          <p:nvPr>
            <p:ph idx="1"/>
          </p:nvPr>
        </p:nvGraphicFramePr>
        <p:xfrm>
          <a:off x="1066800" y="3749516"/>
          <a:ext cx="10058400" cy="640080"/>
        </p:xfrm>
        <a:graphic>
          <a:graphicData uri="http://schemas.openxmlformats.org/drawingml/2006/table">
            <a:tbl>
              <a:tblPr/>
              <a:tblGrid>
                <a:gridCol w="2514600">
                  <a:extLst>
                    <a:ext uri="{9D8B030D-6E8A-4147-A177-3AD203B41FA5}">
                      <a16:colId xmlns:a16="http://schemas.microsoft.com/office/drawing/2014/main" val="2013751580"/>
                    </a:ext>
                  </a:extLst>
                </a:gridCol>
                <a:gridCol w="2514600">
                  <a:extLst>
                    <a:ext uri="{9D8B030D-6E8A-4147-A177-3AD203B41FA5}">
                      <a16:colId xmlns:a16="http://schemas.microsoft.com/office/drawing/2014/main" val="1288298547"/>
                    </a:ext>
                  </a:extLst>
                </a:gridCol>
                <a:gridCol w="2514600">
                  <a:extLst>
                    <a:ext uri="{9D8B030D-6E8A-4147-A177-3AD203B41FA5}">
                      <a16:colId xmlns:a16="http://schemas.microsoft.com/office/drawing/2014/main" val="109945492"/>
                    </a:ext>
                  </a:extLst>
                </a:gridCol>
                <a:gridCol w="2514600">
                  <a:extLst>
                    <a:ext uri="{9D8B030D-6E8A-4147-A177-3AD203B41FA5}">
                      <a16:colId xmlns:a16="http://schemas.microsoft.com/office/drawing/2014/main" val="1824206616"/>
                    </a:ext>
                  </a:extLst>
                </a:gridCol>
              </a:tblGrid>
              <a:tr h="0">
                <a:tc>
                  <a:txBody>
                    <a:bodyPr/>
                    <a:lstStyle/>
                    <a:p>
                      <a:r>
                        <a:rPr lang="fr-FR">
                          <a:hlinkClick r:id="rId2"/>
                        </a:rPr>
                        <a:t>École technique du bois </a:t>
                      </a:r>
                      <a:endParaRPr lang="fr-FR"/>
                    </a:p>
                  </a:txBody>
                  <a:tcPr anchor="ctr">
                    <a:lnL>
                      <a:noFill/>
                    </a:lnL>
                    <a:lnR>
                      <a:noFill/>
                    </a:lnR>
                    <a:lnT>
                      <a:noFill/>
                    </a:lnT>
                    <a:lnB>
                      <a:noFill/>
                    </a:lnB>
                  </a:tcPr>
                </a:tc>
                <a:tc>
                  <a:txBody>
                    <a:bodyPr/>
                    <a:lstStyle/>
                    <a:p>
                      <a:r>
                        <a:rPr lang="fr-FR"/>
                        <a:t>Plateau d'Hauteville </a:t>
                      </a:r>
                    </a:p>
                  </a:txBody>
                  <a:tcPr anchor="ctr">
                    <a:lnL>
                      <a:noFill/>
                    </a:lnL>
                    <a:lnR>
                      <a:noFill/>
                    </a:lnR>
                    <a:lnT>
                      <a:noFill/>
                    </a:lnT>
                    <a:lnB>
                      <a:noFill/>
                    </a:lnB>
                  </a:tcPr>
                </a:tc>
                <a:tc>
                  <a:txBody>
                    <a:bodyPr/>
                    <a:lstStyle/>
                    <a:p>
                      <a:r>
                        <a:rPr lang="fr-FR"/>
                        <a:t>01110 </a:t>
                      </a:r>
                    </a:p>
                  </a:txBody>
                  <a:tcPr anchor="ctr">
                    <a:lnL>
                      <a:noFill/>
                    </a:lnL>
                    <a:lnR>
                      <a:noFill/>
                    </a:lnR>
                    <a:lnT>
                      <a:noFill/>
                    </a:lnT>
                    <a:lnB>
                      <a:noFill/>
                    </a:lnB>
                  </a:tcPr>
                </a:tc>
                <a:tc>
                  <a:txBody>
                    <a:bodyPr/>
                    <a:lstStyle/>
                    <a:p>
                      <a:r>
                        <a:rPr lang="fr-FR" dirty="0"/>
                        <a:t>46 km</a:t>
                      </a:r>
                    </a:p>
                  </a:txBody>
                  <a:tcPr anchor="ctr">
                    <a:lnL>
                      <a:noFill/>
                    </a:lnL>
                    <a:lnR>
                      <a:noFill/>
                    </a:lnR>
                    <a:lnT>
                      <a:noFill/>
                    </a:lnT>
                    <a:lnB>
                      <a:noFill/>
                    </a:lnB>
                  </a:tcPr>
                </a:tc>
                <a:extLst>
                  <a:ext uri="{0D108BD9-81ED-4DB2-BD59-A6C34878D82A}">
                    <a16:rowId xmlns:a16="http://schemas.microsoft.com/office/drawing/2014/main" val="511666005"/>
                  </a:ext>
                </a:extLst>
              </a:tr>
            </a:tbl>
          </a:graphicData>
        </a:graphic>
      </p:graphicFrame>
    </p:spTree>
    <p:extLst>
      <p:ext uri="{BB962C8B-B14F-4D97-AF65-F5344CB8AC3E}">
        <p14:creationId xmlns:p14="http://schemas.microsoft.com/office/powerpoint/2010/main" val="2374991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9A578B-25BC-4334-9CE8-34070807EDF2}"/>
              </a:ext>
            </a:extLst>
          </p:cNvPr>
          <p:cNvSpPr>
            <a:spLocks noGrp="1"/>
          </p:cNvSpPr>
          <p:nvPr>
            <p:ph type="title"/>
          </p:nvPr>
        </p:nvSpPr>
        <p:spPr/>
        <p:txBody>
          <a:bodyPr>
            <a:normAutofit fontScale="90000"/>
          </a:bodyPr>
          <a:lstStyle/>
          <a:p>
            <a:r>
              <a:rPr lang="fr-FR" dirty="0"/>
              <a:t>L’alternance au LPO Elie Cartan en collaboration avec le GRETA</a:t>
            </a:r>
          </a:p>
        </p:txBody>
      </p:sp>
      <p:sp>
        <p:nvSpPr>
          <p:cNvPr id="3" name="Espace réservé du contenu 2">
            <a:extLst>
              <a:ext uri="{FF2B5EF4-FFF2-40B4-BE49-F238E27FC236}">
                <a16:creationId xmlns:a16="http://schemas.microsoft.com/office/drawing/2014/main" id="{291CB3E3-CD66-42C8-A649-FBC7B31418F7}"/>
              </a:ext>
            </a:extLst>
          </p:cNvPr>
          <p:cNvSpPr>
            <a:spLocks noGrp="1"/>
          </p:cNvSpPr>
          <p:nvPr>
            <p:ph idx="1"/>
          </p:nvPr>
        </p:nvSpPr>
        <p:spPr/>
        <p:txBody>
          <a:bodyPr/>
          <a:lstStyle/>
          <a:p>
            <a:r>
              <a:rPr lang="fr-FR" dirty="0"/>
              <a:t>Possible dès la 1 MSPC</a:t>
            </a:r>
          </a:p>
          <a:p>
            <a:r>
              <a:rPr lang="fr-FR" dirty="0"/>
              <a:t>Préalable : trouver un maître d’apprentissage</a:t>
            </a:r>
          </a:p>
          <a:p>
            <a:r>
              <a:rPr lang="fr-FR" dirty="0"/>
              <a:t>Première étape : formuler une demande au prés du LPO E. Cartan ( DDF M Fayard)</a:t>
            </a:r>
          </a:p>
          <a:p>
            <a:r>
              <a:rPr lang="fr-FR" dirty="0"/>
              <a:t>Seconde étape : évaluation des dossiers ( nombre de places limitées)</a:t>
            </a:r>
          </a:p>
          <a:p>
            <a:r>
              <a:rPr lang="fr-FR" dirty="0"/>
              <a:t>Troisième étape : après validation du dossier, signature du contrat d’apprentissage</a:t>
            </a:r>
          </a:p>
          <a:p>
            <a:r>
              <a:rPr lang="fr-FR" dirty="0"/>
              <a:t>Dernière étape : inscription auprès du GRETA et du lycée sous statut d’alternant</a:t>
            </a:r>
          </a:p>
        </p:txBody>
      </p:sp>
    </p:spTree>
    <p:extLst>
      <p:ext uri="{BB962C8B-B14F-4D97-AF65-F5344CB8AC3E}">
        <p14:creationId xmlns:p14="http://schemas.microsoft.com/office/powerpoint/2010/main" val="1955580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7455F7F3-3A58-4BBB-95C7-CF706F9FFA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noProof="1"/>
          </a:p>
        </p:txBody>
      </p:sp>
      <p:sp>
        <p:nvSpPr>
          <p:cNvPr id="19" name="Rectangle 18">
            <a:extLst>
              <a:ext uri="{FF2B5EF4-FFF2-40B4-BE49-F238E27FC236}">
                <a16:creationId xmlns:a16="http://schemas.microsoft.com/office/drawing/2014/main" id="{3AE3D314-6F93-4D91-8C0F-E92657F465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2"/>
          </a:solidFill>
          <a:ln w="6350" cap="flat" cmpd="sng" algn="ctr">
            <a:noFill/>
            <a:prstDash val="solid"/>
          </a:ln>
          <a:effectLst>
            <a:softEdge rad="0"/>
          </a:effectLst>
        </p:spPr>
      </p:sp>
      <p:sp>
        <p:nvSpPr>
          <p:cNvPr id="3" name="Espace réservé du contenu 2">
            <a:extLst>
              <a:ext uri="{FF2B5EF4-FFF2-40B4-BE49-F238E27FC236}">
                <a16:creationId xmlns:a16="http://schemas.microsoft.com/office/drawing/2014/main" id="{8D72D95F-EDF7-4885-B20F-50178FD4CACC}"/>
              </a:ext>
            </a:extLst>
          </p:cNvPr>
          <p:cNvSpPr>
            <a:spLocks noGrp="1"/>
          </p:cNvSpPr>
          <p:nvPr>
            <p:ph idx="1"/>
          </p:nvPr>
        </p:nvSpPr>
        <p:spPr>
          <a:xfrm>
            <a:off x="7732720" y="559477"/>
            <a:ext cx="3392479" cy="5475563"/>
          </a:xfrm>
        </p:spPr>
        <p:txBody>
          <a:bodyPr>
            <a:normAutofit/>
          </a:bodyPr>
          <a:lstStyle/>
          <a:p>
            <a:r>
              <a:rPr lang="fr-FR" dirty="0"/>
              <a:t>Après la 2de professionnelle métiers du pilotage et de la maintenance d'installations automatisées, les élèves passent en 1re professionnelle dans une des spécialités de bac professionnel choisie : maintenance des systèmes de production connectés, pilote de ligne de production, procédés de la chimie, de l'eau et des papiers-cartons, technicien de scierie</a:t>
            </a:r>
          </a:p>
        </p:txBody>
      </p:sp>
      <p:sp>
        <p:nvSpPr>
          <p:cNvPr id="4" name="Rectangle 1">
            <a:extLst>
              <a:ext uri="{FF2B5EF4-FFF2-40B4-BE49-F238E27FC236}">
                <a16:creationId xmlns:a16="http://schemas.microsoft.com/office/drawing/2014/main" id="{C2E82A9E-43BE-4F5D-A18E-679455AAB767}"/>
              </a:ext>
            </a:extLst>
          </p:cNvPr>
          <p:cNvSpPr>
            <a:spLocks noGrp="1" noChangeArrowheads="1"/>
          </p:cNvSpPr>
          <p:nvPr>
            <p:ph type="title"/>
          </p:nvPr>
        </p:nvSpPr>
        <p:spPr bwMode="auto">
          <a:xfrm>
            <a:off x="573087" y="2398256"/>
            <a:ext cx="3831859"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3"/>
              </a:rPr>
              <a:t>Bac pro maintenance des systèmes de production connectés</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4"/>
              </a:rPr>
              <a:t>Bac pro pilote de ligne de production</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5"/>
              </a:rPr>
              <a:t>Bac pro procédés de la chimie, de l'eau et des papiers-cartons</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6"/>
              </a:rPr>
              <a:t>Bac pro technicien de scierie</a:t>
            </a:r>
            <a:r>
              <a:rPr kumimoji="0" lang="fr-FR" altLang="fr-FR"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2147837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1FEA78-CA12-43B8-BB35-D87765E84D4A}"/>
              </a:ext>
            </a:extLst>
          </p:cNvPr>
          <p:cNvSpPr>
            <a:spLocks noGrp="1"/>
          </p:cNvSpPr>
          <p:nvPr>
            <p:ph type="title"/>
          </p:nvPr>
        </p:nvSpPr>
        <p:spPr/>
        <p:txBody>
          <a:bodyPr>
            <a:normAutofit fontScale="90000"/>
          </a:bodyPr>
          <a:lstStyle/>
          <a:p>
            <a:r>
              <a:rPr lang="fr-FR" b="1" dirty="0"/>
              <a:t>Bac pro maintenance des systèmes </a:t>
            </a:r>
            <a:br>
              <a:rPr lang="fr-FR" b="1" dirty="0"/>
            </a:br>
            <a:r>
              <a:rPr lang="fr-FR" b="1" dirty="0"/>
              <a:t>de production connectés (MSPC)</a:t>
            </a:r>
            <a:br>
              <a:rPr lang="fr-FR" b="1" dirty="0"/>
            </a:br>
            <a:endParaRPr lang="fr-FR" dirty="0"/>
          </a:p>
        </p:txBody>
      </p:sp>
      <p:sp>
        <p:nvSpPr>
          <p:cNvPr id="3" name="Espace réservé du contenu 2">
            <a:extLst>
              <a:ext uri="{FF2B5EF4-FFF2-40B4-BE49-F238E27FC236}">
                <a16:creationId xmlns:a16="http://schemas.microsoft.com/office/drawing/2014/main" id="{DC3CC505-0E81-4CB5-B82D-DA4F0124545F}"/>
              </a:ext>
            </a:extLst>
          </p:cNvPr>
          <p:cNvSpPr>
            <a:spLocks noGrp="1"/>
          </p:cNvSpPr>
          <p:nvPr>
            <p:ph idx="1"/>
          </p:nvPr>
        </p:nvSpPr>
        <p:spPr/>
        <p:txBody>
          <a:bodyPr>
            <a:normAutofit fontScale="92500" lnSpcReduction="20000"/>
          </a:bodyPr>
          <a:lstStyle/>
          <a:p>
            <a:r>
              <a:rPr lang="fr-FR" dirty="0"/>
              <a:t>Ce bac pro forme à l'entretien et à la réparation des matériels des équipements de production.</a:t>
            </a:r>
          </a:p>
          <a:p>
            <a:r>
              <a:rPr lang="fr-FR" dirty="0"/>
              <a:t>L'élève est formé à la mécanique, l'électricité, le pneumatique et l'hydraulique. Il acquiert les compétences nécessaires pour analyser les systèmes mécaniques ou automatisés.  Il apprend diverses méthodes de maintenance, de dépannage lui permettant de diagnostiquer des pannes, de préparer des réparations et de formuler des propositions d'amélioration. Il développe des compétences en communication indispensables pour rédiger et argumenter des comptes rendus d'intervention de maintenance.</a:t>
            </a:r>
          </a:p>
          <a:p>
            <a:r>
              <a:rPr lang="fr-FR" dirty="0"/>
              <a:t>La durée de la PFMP (période de formation en milieu professionnel) obligatoire pour l’examen est de 20 semaines sur les 3 ans de la formation (pour les élèves hors apprentissage). Lors des périodes de stage, l'élève intervient sur des équipements grandeurs réelles (dimensions, poids, puissance) qui sont bien souvent absents des établissements de formation. Il utilise des matériels d'intervention ou des outillages spécifiques. Il comprend la nécessité de l'intégration du concept de la qualité dans toutes les activités développées. Il observe, comprend et analyse, lors de situations réelles, les différents éléments liés à des stratégies commerciales. Il est en contact avec tous les services et les utilisateurs du bien.</a:t>
            </a:r>
          </a:p>
        </p:txBody>
      </p:sp>
    </p:spTree>
    <p:extLst>
      <p:ext uri="{BB962C8B-B14F-4D97-AF65-F5344CB8AC3E}">
        <p14:creationId xmlns:p14="http://schemas.microsoft.com/office/powerpoint/2010/main" val="1226607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0B30011-BA2B-469C-894D-D0FC03D6D7C1}"/>
              </a:ext>
            </a:extLst>
          </p:cNvPr>
          <p:cNvSpPr>
            <a:spLocks noGrp="1"/>
          </p:cNvSpPr>
          <p:nvPr>
            <p:ph type="title"/>
          </p:nvPr>
        </p:nvSpPr>
        <p:spPr/>
        <p:txBody>
          <a:bodyPr>
            <a:normAutofit fontScale="90000"/>
          </a:bodyPr>
          <a:lstStyle/>
          <a:p>
            <a:r>
              <a:rPr lang="fr-FR"/>
              <a:t>Poursuites d'études</a:t>
            </a:r>
            <a:br>
              <a:rPr lang="fr-FR"/>
            </a:br>
            <a:endParaRPr lang="fr-FR" dirty="0"/>
          </a:p>
        </p:txBody>
      </p:sp>
      <p:sp>
        <p:nvSpPr>
          <p:cNvPr id="3" name="Rectangle 1">
            <a:extLst>
              <a:ext uri="{FF2B5EF4-FFF2-40B4-BE49-F238E27FC236}">
                <a16:creationId xmlns:a16="http://schemas.microsoft.com/office/drawing/2014/main" id="{BD826094-9A63-4165-A6F3-0E99540ED3C6}"/>
              </a:ext>
            </a:extLst>
          </p:cNvPr>
          <p:cNvSpPr>
            <a:spLocks noChangeArrowheads="1"/>
          </p:cNvSpPr>
          <p:nvPr/>
        </p:nvSpPr>
        <p:spPr bwMode="auto">
          <a:xfrm flipH="1">
            <a:off x="1460694" y="1475096"/>
            <a:ext cx="6864699"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2"/>
              </a:rPr>
              <a:t>CS agent de contrôle non destructif</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3"/>
              </a:rPr>
              <a:t>CS maintenance des installations </a:t>
            </a:r>
            <a:r>
              <a:rPr kumimoji="0" lang="fr-FR" altLang="fr-FR" sz="1800" b="0" i="0" u="none" strike="noStrike" cap="none" normalizeH="0" baseline="0" dirty="0" err="1">
                <a:ln>
                  <a:noFill/>
                </a:ln>
                <a:solidFill>
                  <a:schemeClr val="tx1"/>
                </a:solidFill>
                <a:effectLst/>
                <a:latin typeface="Arial" panose="020B0604020202020204" pitchFamily="34" charset="0"/>
                <a:hlinkClick r:id="rId3"/>
              </a:rPr>
              <a:t>oléohydrauliques</a:t>
            </a:r>
            <a:r>
              <a:rPr kumimoji="0" lang="fr-FR" altLang="fr-FR" sz="1800" b="0" i="0" u="none" strike="noStrike" cap="none" normalizeH="0" baseline="0" dirty="0">
                <a:ln>
                  <a:noFill/>
                </a:ln>
                <a:solidFill>
                  <a:schemeClr val="tx1"/>
                </a:solidFill>
                <a:effectLst/>
                <a:latin typeface="Arial" panose="020B0604020202020204" pitchFamily="34" charset="0"/>
                <a:hlinkClick r:id="rId3"/>
              </a:rPr>
              <a:t> et pneumatiques</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4"/>
              </a:rPr>
              <a:t>CS technicien(ne) ascensoriste (service et modernisation)</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5"/>
              </a:rPr>
              <a:t>CS technicien(ne) en réseaux électriques</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6"/>
              </a:rPr>
              <a:t>CS technicien en soudage</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7"/>
              </a:rPr>
              <a:t>CS technicien en tuyauterie</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8"/>
              </a:rPr>
              <a:t>BTS assistance technique d'ingénieur</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9"/>
              </a:rPr>
              <a:t>BTS conception et réalisation de systèmes automatiques</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10"/>
              </a:rPr>
              <a:t>BTS maintenance des matériels de construction et de manutention</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11"/>
              </a:rPr>
              <a:t>BTS maintenance des systèmes option A systèmes de production</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12"/>
              </a:rPr>
              <a:t>BTS maintenance des systèmes option C systèmes éoliens</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13"/>
              </a:rPr>
              <a:t>BTS maintenance des systèmes option D systèmes ascenseurs et élévateurs</a:t>
            </a:r>
            <a:r>
              <a:rPr kumimoji="0" lang="fr-FR" altLang="fr-FR"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0" i="0" u="none" strike="noStrike" cap="none" normalizeH="0" baseline="0" dirty="0">
                <a:ln>
                  <a:noFill/>
                </a:ln>
                <a:solidFill>
                  <a:schemeClr val="tx1"/>
                </a:solidFill>
                <a:effectLst/>
                <a:latin typeface="Arial" panose="020B0604020202020204" pitchFamily="34" charset="0"/>
                <a:hlinkClick r:id="rId14"/>
              </a:rPr>
              <a:t>BTS mécatronique navale</a:t>
            </a:r>
            <a:r>
              <a:rPr kumimoji="0" lang="fr-FR" altLang="fr-FR"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1798526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171227-800B-4951-887A-B85086AF981C}"/>
              </a:ext>
            </a:extLst>
          </p:cNvPr>
          <p:cNvSpPr>
            <a:spLocks noGrp="1"/>
          </p:cNvSpPr>
          <p:nvPr>
            <p:ph type="title"/>
          </p:nvPr>
        </p:nvSpPr>
        <p:spPr>
          <a:xfrm>
            <a:off x="1066800" y="642594"/>
            <a:ext cx="10058400" cy="5061520"/>
          </a:xfrm>
        </p:spPr>
        <p:txBody>
          <a:bodyPr>
            <a:normAutofit/>
          </a:bodyPr>
          <a:lstStyle/>
          <a:p>
            <a:r>
              <a:rPr lang="fr-FR" sz="1600" b="1" dirty="0"/>
              <a:t>Que deviennent les apprenants après cette formation ? </a:t>
            </a:r>
            <a:br>
              <a:rPr lang="fr-FR" sz="1600" b="1" dirty="0"/>
            </a:br>
            <a:r>
              <a:rPr lang="fr-FR" sz="1600" b="1" dirty="0"/>
              <a:t>Pour la voie scolaire </a:t>
            </a:r>
            <a:br>
              <a:rPr lang="fr-FR" sz="1600" b="1" dirty="0"/>
            </a:br>
            <a:r>
              <a:rPr lang="fr-FR" sz="1600" b="1" dirty="0"/>
              <a:t>15 % </a:t>
            </a:r>
            <a:r>
              <a:rPr lang="fr-FR" sz="1600" dirty="0"/>
              <a:t>sont en emploi 6 mois après la fin de la formation </a:t>
            </a:r>
            <a:r>
              <a:rPr lang="fr-FR" sz="1600" i="1" dirty="0"/>
              <a:t>(tout type d'emploi salarié)</a:t>
            </a:r>
            <a:r>
              <a:rPr lang="fr-FR" sz="1600" dirty="0"/>
              <a:t> </a:t>
            </a:r>
            <a:br>
              <a:rPr lang="fr-FR" sz="1600" dirty="0"/>
            </a:br>
            <a:r>
              <a:rPr lang="fr-FR" sz="1600" b="1" dirty="0"/>
              <a:t>61 % </a:t>
            </a:r>
            <a:r>
              <a:rPr lang="fr-FR" sz="1600" dirty="0"/>
              <a:t>sont inscrits en formation </a:t>
            </a:r>
            <a:r>
              <a:rPr lang="fr-FR" sz="1600" i="1" dirty="0"/>
              <a:t>(formation supérieure, redoublants, changement de filière)</a:t>
            </a:r>
            <a:r>
              <a:rPr lang="fr-FR" sz="1600" dirty="0"/>
              <a:t> </a:t>
            </a:r>
            <a:br>
              <a:rPr lang="fr-FR" sz="1600" dirty="0"/>
            </a:br>
            <a:r>
              <a:rPr lang="fr-FR" sz="1600" b="1" dirty="0"/>
              <a:t>24 % </a:t>
            </a:r>
            <a:r>
              <a:rPr lang="fr-FR" sz="1600" dirty="0"/>
              <a:t>sont dans d'autres cas </a:t>
            </a:r>
            <a:r>
              <a:rPr lang="fr-FR" sz="1600" i="1" dirty="0"/>
              <a:t>(recherche d'emploi, à l'étranger, indépendant, etc.)</a:t>
            </a:r>
            <a:r>
              <a:rPr lang="fr-FR" sz="1600" dirty="0"/>
              <a:t> </a:t>
            </a:r>
            <a:br>
              <a:rPr lang="fr-FR" sz="1600" dirty="0"/>
            </a:br>
            <a:r>
              <a:rPr lang="fr-FR" sz="1600" b="1" dirty="0"/>
              <a:t>Pour l'apprentissage </a:t>
            </a:r>
            <a:br>
              <a:rPr lang="fr-FR" sz="1600" b="1" dirty="0"/>
            </a:br>
            <a:r>
              <a:rPr lang="fr-FR" sz="1600" b="1" dirty="0"/>
              <a:t>24 % </a:t>
            </a:r>
            <a:r>
              <a:rPr lang="fr-FR" sz="1600" dirty="0"/>
              <a:t>sont en emploi 6 mois après la fin de la formation </a:t>
            </a:r>
            <a:r>
              <a:rPr lang="fr-FR" sz="1600" i="1" dirty="0"/>
              <a:t>(tout type d'emploi salarié)</a:t>
            </a:r>
            <a:r>
              <a:rPr lang="fr-FR" sz="1600" dirty="0"/>
              <a:t> </a:t>
            </a:r>
            <a:br>
              <a:rPr lang="fr-FR" sz="1600" dirty="0"/>
            </a:br>
            <a:r>
              <a:rPr lang="fr-FR" sz="1600" b="1" dirty="0"/>
              <a:t>61 % </a:t>
            </a:r>
            <a:r>
              <a:rPr lang="fr-FR" sz="1600" dirty="0"/>
              <a:t>sont inscrits en formation </a:t>
            </a:r>
            <a:r>
              <a:rPr lang="fr-FR" sz="1600" i="1" dirty="0"/>
              <a:t>(formation supérieure, redoublants, changement de filière)</a:t>
            </a:r>
            <a:r>
              <a:rPr lang="fr-FR" sz="1600" dirty="0"/>
              <a:t> </a:t>
            </a:r>
            <a:br>
              <a:rPr lang="fr-FR" sz="1600" dirty="0"/>
            </a:br>
            <a:r>
              <a:rPr lang="fr-FR" sz="1600" b="1" dirty="0"/>
              <a:t>15 % </a:t>
            </a:r>
            <a:r>
              <a:rPr lang="fr-FR" sz="1600" dirty="0"/>
              <a:t>sont dans d'autres cas </a:t>
            </a:r>
            <a:r>
              <a:rPr lang="fr-FR" sz="1600" i="1" dirty="0"/>
              <a:t>(recherche d'emploi, à l'étranger, indépendant, etc.)</a:t>
            </a:r>
            <a:r>
              <a:rPr lang="fr-FR" sz="1600" dirty="0"/>
              <a:t> </a:t>
            </a:r>
            <a:br>
              <a:rPr lang="fr-FR" dirty="0"/>
            </a:br>
            <a:endParaRPr lang="fr-FR" dirty="0"/>
          </a:p>
        </p:txBody>
      </p:sp>
    </p:spTree>
    <p:extLst>
      <p:ext uri="{BB962C8B-B14F-4D97-AF65-F5344CB8AC3E}">
        <p14:creationId xmlns:p14="http://schemas.microsoft.com/office/powerpoint/2010/main" val="1134672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0B50E0-8C92-464B-BA93-14B40820C81C}"/>
              </a:ext>
            </a:extLst>
          </p:cNvPr>
          <p:cNvSpPr>
            <a:spLocks noGrp="1"/>
          </p:cNvSpPr>
          <p:nvPr>
            <p:ph type="title"/>
          </p:nvPr>
        </p:nvSpPr>
        <p:spPr/>
        <p:txBody>
          <a:bodyPr/>
          <a:lstStyle/>
          <a:p>
            <a:r>
              <a:rPr lang="fr-FR" dirty="0"/>
              <a:t>Où faire une demande ?</a:t>
            </a:r>
          </a:p>
        </p:txBody>
      </p:sp>
      <p:graphicFrame>
        <p:nvGraphicFramePr>
          <p:cNvPr id="4" name="Espace réservé du contenu 3">
            <a:extLst>
              <a:ext uri="{FF2B5EF4-FFF2-40B4-BE49-F238E27FC236}">
                <a16:creationId xmlns:a16="http://schemas.microsoft.com/office/drawing/2014/main" id="{145A3CF7-B076-4D31-9A1D-3328FD676546}"/>
              </a:ext>
            </a:extLst>
          </p:cNvPr>
          <p:cNvGraphicFramePr>
            <a:graphicFrameLocks noGrp="1"/>
          </p:cNvGraphicFramePr>
          <p:nvPr>
            <p:ph idx="1"/>
            <p:extLst>
              <p:ext uri="{D42A27DB-BD31-4B8C-83A1-F6EECF244321}">
                <p14:modId xmlns:p14="http://schemas.microsoft.com/office/powerpoint/2010/main" val="3565040001"/>
              </p:ext>
            </p:extLst>
          </p:nvPr>
        </p:nvGraphicFramePr>
        <p:xfrm>
          <a:off x="1394412" y="2086343"/>
          <a:ext cx="9403176" cy="3966428"/>
        </p:xfrm>
        <a:graphic>
          <a:graphicData uri="http://schemas.openxmlformats.org/drawingml/2006/table">
            <a:tbl>
              <a:tblPr/>
              <a:tblGrid>
                <a:gridCol w="2350794">
                  <a:extLst>
                    <a:ext uri="{9D8B030D-6E8A-4147-A177-3AD203B41FA5}">
                      <a16:colId xmlns:a16="http://schemas.microsoft.com/office/drawing/2014/main" val="3139711167"/>
                    </a:ext>
                  </a:extLst>
                </a:gridCol>
                <a:gridCol w="2350794">
                  <a:extLst>
                    <a:ext uri="{9D8B030D-6E8A-4147-A177-3AD203B41FA5}">
                      <a16:colId xmlns:a16="http://schemas.microsoft.com/office/drawing/2014/main" val="410684408"/>
                    </a:ext>
                  </a:extLst>
                </a:gridCol>
                <a:gridCol w="2350794">
                  <a:extLst>
                    <a:ext uri="{9D8B030D-6E8A-4147-A177-3AD203B41FA5}">
                      <a16:colId xmlns:a16="http://schemas.microsoft.com/office/drawing/2014/main" val="2198528170"/>
                    </a:ext>
                  </a:extLst>
                </a:gridCol>
                <a:gridCol w="2350794">
                  <a:extLst>
                    <a:ext uri="{9D8B030D-6E8A-4147-A177-3AD203B41FA5}">
                      <a16:colId xmlns:a16="http://schemas.microsoft.com/office/drawing/2014/main" val="1045320848"/>
                    </a:ext>
                  </a:extLst>
                </a:gridCol>
              </a:tblGrid>
              <a:tr h="341934">
                <a:tc gridSpan="4">
                  <a:txBody>
                    <a:bodyPr/>
                    <a:lstStyle/>
                    <a:p>
                      <a:endParaRPr lang="fr-FR" sz="1700" dirty="0"/>
                    </a:p>
                  </a:txBody>
                  <a:tcPr marL="85483" marR="85483" marT="42742" marB="42742" anchor="ct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860401324"/>
                  </a:ext>
                </a:extLst>
              </a:tr>
              <a:tr h="598384">
                <a:tc>
                  <a:txBody>
                    <a:bodyPr/>
                    <a:lstStyle/>
                    <a:p>
                      <a:r>
                        <a:rPr lang="fr-FR" sz="1700"/>
                        <a:t>Nom de l'établissement </a:t>
                      </a:r>
                    </a:p>
                  </a:txBody>
                  <a:tcPr marL="85483" marR="85483" marT="42742" marB="42742" anchor="ctr">
                    <a:lnL>
                      <a:noFill/>
                    </a:lnL>
                    <a:lnR>
                      <a:noFill/>
                    </a:lnR>
                    <a:lnB>
                      <a:noFill/>
                    </a:lnB>
                  </a:tcPr>
                </a:tc>
                <a:tc>
                  <a:txBody>
                    <a:bodyPr/>
                    <a:lstStyle/>
                    <a:p>
                      <a:r>
                        <a:rPr lang="fr-FR" sz="1700"/>
                        <a:t>Ville </a:t>
                      </a:r>
                    </a:p>
                  </a:txBody>
                  <a:tcPr marL="85483" marR="85483" marT="42742" marB="42742" anchor="ctr">
                    <a:lnL>
                      <a:noFill/>
                    </a:lnL>
                    <a:lnR>
                      <a:noFill/>
                    </a:lnR>
                    <a:lnT>
                      <a:noFill/>
                    </a:lnT>
                    <a:lnB>
                      <a:noFill/>
                    </a:lnB>
                  </a:tcPr>
                </a:tc>
                <a:tc>
                  <a:txBody>
                    <a:bodyPr/>
                    <a:lstStyle/>
                    <a:p>
                      <a:r>
                        <a:rPr lang="fr-FR" sz="1700"/>
                        <a:t>Code postal </a:t>
                      </a:r>
                    </a:p>
                  </a:txBody>
                  <a:tcPr marL="85483" marR="85483" marT="42742" marB="42742" anchor="ctr">
                    <a:lnL>
                      <a:noFill/>
                    </a:lnL>
                    <a:lnR>
                      <a:noFill/>
                    </a:lnR>
                    <a:lnT>
                      <a:noFill/>
                    </a:lnT>
                    <a:lnB>
                      <a:noFill/>
                    </a:lnB>
                  </a:tcPr>
                </a:tc>
                <a:tc>
                  <a:txBody>
                    <a:bodyPr/>
                    <a:lstStyle/>
                    <a:p>
                      <a:r>
                        <a:rPr lang="fr-FR" sz="1700"/>
                        <a:t>Distance </a:t>
                      </a:r>
                    </a:p>
                  </a:txBody>
                  <a:tcPr marL="85483" marR="85483" marT="42742" marB="42742" anchor="ctr">
                    <a:lnL>
                      <a:noFill/>
                    </a:lnL>
                    <a:lnR>
                      <a:noFill/>
                    </a:lnR>
                    <a:lnT>
                      <a:noFill/>
                    </a:lnT>
                    <a:lnB>
                      <a:noFill/>
                    </a:lnB>
                  </a:tcPr>
                </a:tc>
                <a:extLst>
                  <a:ext uri="{0D108BD9-81ED-4DB2-BD59-A6C34878D82A}">
                    <a16:rowId xmlns:a16="http://schemas.microsoft.com/office/drawing/2014/main" val="3378332803"/>
                  </a:ext>
                </a:extLst>
              </a:tr>
              <a:tr h="598384">
                <a:tc>
                  <a:txBody>
                    <a:bodyPr/>
                    <a:lstStyle/>
                    <a:p>
                      <a:r>
                        <a:rPr lang="fr-FR" sz="1700">
                          <a:hlinkClick r:id="rId2"/>
                        </a:rPr>
                        <a:t>Lycée professionnel Jean-Claude Aubry </a:t>
                      </a:r>
                      <a:endParaRPr lang="fr-FR" sz="1700"/>
                    </a:p>
                  </a:txBody>
                  <a:tcPr marL="85483" marR="85483" marT="42742" marB="42742" anchor="ctr">
                    <a:lnL>
                      <a:noFill/>
                    </a:lnL>
                    <a:lnR>
                      <a:noFill/>
                    </a:lnR>
                    <a:lnT>
                      <a:noFill/>
                    </a:lnT>
                    <a:lnB>
                      <a:noFill/>
                    </a:lnB>
                  </a:tcPr>
                </a:tc>
                <a:tc>
                  <a:txBody>
                    <a:bodyPr/>
                    <a:lstStyle/>
                    <a:p>
                      <a:r>
                        <a:rPr lang="fr-FR" sz="1700"/>
                        <a:t>Bourgoin-Jallieu </a:t>
                      </a:r>
                    </a:p>
                  </a:txBody>
                  <a:tcPr marL="85483" marR="85483" marT="42742" marB="42742" anchor="ctr">
                    <a:lnL>
                      <a:noFill/>
                    </a:lnL>
                    <a:lnR>
                      <a:noFill/>
                    </a:lnR>
                    <a:lnT>
                      <a:noFill/>
                    </a:lnT>
                    <a:lnB>
                      <a:noFill/>
                    </a:lnB>
                  </a:tcPr>
                </a:tc>
                <a:tc>
                  <a:txBody>
                    <a:bodyPr/>
                    <a:lstStyle/>
                    <a:p>
                      <a:r>
                        <a:rPr lang="fr-FR" sz="1700"/>
                        <a:t>38303 </a:t>
                      </a:r>
                    </a:p>
                  </a:txBody>
                  <a:tcPr marL="85483" marR="85483" marT="42742" marB="42742" anchor="ctr">
                    <a:lnL>
                      <a:noFill/>
                    </a:lnL>
                    <a:lnR>
                      <a:noFill/>
                    </a:lnR>
                    <a:lnT>
                      <a:noFill/>
                    </a:lnT>
                    <a:lnB>
                      <a:noFill/>
                    </a:lnB>
                  </a:tcPr>
                </a:tc>
                <a:tc>
                  <a:txBody>
                    <a:bodyPr/>
                    <a:lstStyle/>
                    <a:p>
                      <a:r>
                        <a:rPr lang="fr-FR" sz="1700"/>
                        <a:t>14 km</a:t>
                      </a:r>
                    </a:p>
                  </a:txBody>
                  <a:tcPr marL="85483" marR="85483" marT="42742" marB="42742" anchor="ctr">
                    <a:lnL>
                      <a:noFill/>
                    </a:lnL>
                    <a:lnR>
                      <a:noFill/>
                    </a:lnR>
                    <a:lnT>
                      <a:noFill/>
                    </a:lnT>
                    <a:lnB>
                      <a:noFill/>
                    </a:lnB>
                  </a:tcPr>
                </a:tc>
                <a:extLst>
                  <a:ext uri="{0D108BD9-81ED-4DB2-BD59-A6C34878D82A}">
                    <a16:rowId xmlns:a16="http://schemas.microsoft.com/office/drawing/2014/main" val="350127384"/>
                  </a:ext>
                </a:extLst>
              </a:tr>
              <a:tr h="598384">
                <a:tc>
                  <a:txBody>
                    <a:bodyPr/>
                    <a:lstStyle/>
                    <a:p>
                      <a:r>
                        <a:rPr lang="fr-FR" sz="1700">
                          <a:hlinkClick r:id="rId3"/>
                        </a:rPr>
                        <a:t>Lycée polyvalent Ferdinand Buisson </a:t>
                      </a:r>
                      <a:endParaRPr lang="fr-FR" sz="1700"/>
                    </a:p>
                  </a:txBody>
                  <a:tcPr marL="85483" marR="85483" marT="42742" marB="42742" anchor="ctr">
                    <a:lnL>
                      <a:noFill/>
                    </a:lnL>
                    <a:lnR>
                      <a:noFill/>
                    </a:lnR>
                    <a:lnT>
                      <a:noFill/>
                    </a:lnT>
                    <a:lnB>
                      <a:noFill/>
                    </a:lnB>
                  </a:tcPr>
                </a:tc>
                <a:tc>
                  <a:txBody>
                    <a:bodyPr/>
                    <a:lstStyle/>
                    <a:p>
                      <a:r>
                        <a:rPr lang="fr-FR" sz="1700"/>
                        <a:t>Voiron </a:t>
                      </a:r>
                    </a:p>
                  </a:txBody>
                  <a:tcPr marL="85483" marR="85483" marT="42742" marB="42742" anchor="ctr">
                    <a:lnL>
                      <a:noFill/>
                    </a:lnL>
                    <a:lnR>
                      <a:noFill/>
                    </a:lnR>
                    <a:lnT>
                      <a:noFill/>
                    </a:lnT>
                    <a:lnB>
                      <a:noFill/>
                    </a:lnB>
                  </a:tcPr>
                </a:tc>
                <a:tc>
                  <a:txBody>
                    <a:bodyPr/>
                    <a:lstStyle/>
                    <a:p>
                      <a:r>
                        <a:rPr lang="fr-FR" sz="1700"/>
                        <a:t>38506 </a:t>
                      </a:r>
                    </a:p>
                  </a:txBody>
                  <a:tcPr marL="85483" marR="85483" marT="42742" marB="42742" anchor="ctr">
                    <a:lnL>
                      <a:noFill/>
                    </a:lnL>
                    <a:lnR>
                      <a:noFill/>
                    </a:lnR>
                    <a:lnT>
                      <a:noFill/>
                    </a:lnT>
                    <a:lnB>
                      <a:noFill/>
                    </a:lnB>
                  </a:tcPr>
                </a:tc>
                <a:tc>
                  <a:txBody>
                    <a:bodyPr/>
                    <a:lstStyle/>
                    <a:p>
                      <a:r>
                        <a:rPr lang="fr-FR" sz="1700"/>
                        <a:t>24 km</a:t>
                      </a:r>
                    </a:p>
                  </a:txBody>
                  <a:tcPr marL="85483" marR="85483" marT="42742" marB="42742" anchor="ctr">
                    <a:lnL>
                      <a:noFill/>
                    </a:lnL>
                    <a:lnR>
                      <a:noFill/>
                    </a:lnR>
                    <a:lnT>
                      <a:noFill/>
                    </a:lnT>
                    <a:lnB>
                      <a:noFill/>
                    </a:lnB>
                  </a:tcPr>
                </a:tc>
                <a:extLst>
                  <a:ext uri="{0D108BD9-81ED-4DB2-BD59-A6C34878D82A}">
                    <a16:rowId xmlns:a16="http://schemas.microsoft.com/office/drawing/2014/main" val="1272735874"/>
                  </a:ext>
                </a:extLst>
              </a:tr>
              <a:tr h="598384">
                <a:tc>
                  <a:txBody>
                    <a:bodyPr/>
                    <a:lstStyle/>
                    <a:p>
                      <a:r>
                        <a:rPr lang="fr-FR" sz="1700">
                          <a:hlinkClick r:id="rId4"/>
                        </a:rPr>
                        <a:t>Lycée polyvalent Hector Berlioz </a:t>
                      </a:r>
                      <a:endParaRPr lang="fr-FR" sz="1700"/>
                    </a:p>
                  </a:txBody>
                  <a:tcPr marL="85483" marR="85483" marT="42742" marB="42742" anchor="ctr">
                    <a:lnL>
                      <a:noFill/>
                    </a:lnL>
                    <a:lnR>
                      <a:noFill/>
                    </a:lnR>
                    <a:lnT>
                      <a:noFill/>
                    </a:lnT>
                    <a:lnB>
                      <a:noFill/>
                    </a:lnB>
                  </a:tcPr>
                </a:tc>
                <a:tc>
                  <a:txBody>
                    <a:bodyPr/>
                    <a:lstStyle/>
                    <a:p>
                      <a:r>
                        <a:rPr lang="fr-FR" sz="1700"/>
                        <a:t>La Côte-Saint-André </a:t>
                      </a:r>
                    </a:p>
                  </a:txBody>
                  <a:tcPr marL="85483" marR="85483" marT="42742" marB="42742" anchor="ctr">
                    <a:lnL>
                      <a:noFill/>
                    </a:lnL>
                    <a:lnR>
                      <a:noFill/>
                    </a:lnR>
                    <a:lnT>
                      <a:noFill/>
                    </a:lnT>
                    <a:lnB>
                      <a:noFill/>
                    </a:lnB>
                  </a:tcPr>
                </a:tc>
                <a:tc>
                  <a:txBody>
                    <a:bodyPr/>
                    <a:lstStyle/>
                    <a:p>
                      <a:r>
                        <a:rPr lang="fr-FR" sz="1700"/>
                        <a:t>38260 </a:t>
                      </a:r>
                    </a:p>
                  </a:txBody>
                  <a:tcPr marL="85483" marR="85483" marT="42742" marB="42742" anchor="ctr">
                    <a:lnL>
                      <a:noFill/>
                    </a:lnL>
                    <a:lnR>
                      <a:noFill/>
                    </a:lnR>
                    <a:lnT>
                      <a:noFill/>
                    </a:lnT>
                    <a:lnB>
                      <a:noFill/>
                    </a:lnB>
                  </a:tcPr>
                </a:tc>
                <a:tc>
                  <a:txBody>
                    <a:bodyPr/>
                    <a:lstStyle/>
                    <a:p>
                      <a:r>
                        <a:rPr lang="fr-FR" sz="1700"/>
                        <a:t>25 km</a:t>
                      </a:r>
                    </a:p>
                  </a:txBody>
                  <a:tcPr marL="85483" marR="85483" marT="42742" marB="42742" anchor="ctr">
                    <a:lnL>
                      <a:noFill/>
                    </a:lnL>
                    <a:lnR>
                      <a:noFill/>
                    </a:lnR>
                    <a:lnT>
                      <a:noFill/>
                    </a:lnT>
                    <a:lnB>
                      <a:noFill/>
                    </a:lnB>
                  </a:tcPr>
                </a:tc>
                <a:extLst>
                  <a:ext uri="{0D108BD9-81ED-4DB2-BD59-A6C34878D82A}">
                    <a16:rowId xmlns:a16="http://schemas.microsoft.com/office/drawing/2014/main" val="392217745"/>
                  </a:ext>
                </a:extLst>
              </a:tr>
              <a:tr h="598384">
                <a:tc>
                  <a:txBody>
                    <a:bodyPr/>
                    <a:lstStyle/>
                    <a:p>
                      <a:r>
                        <a:rPr lang="fr-FR" sz="1700">
                          <a:hlinkClick r:id="rId5"/>
                        </a:rPr>
                        <a:t>Lycée polyvalent Pravaz </a:t>
                      </a:r>
                      <a:endParaRPr lang="fr-FR" sz="1700"/>
                    </a:p>
                  </a:txBody>
                  <a:tcPr marL="85483" marR="85483" marT="42742" marB="42742" anchor="ctr">
                    <a:lnL>
                      <a:noFill/>
                    </a:lnL>
                    <a:lnR>
                      <a:noFill/>
                    </a:lnR>
                    <a:lnT>
                      <a:noFill/>
                    </a:lnT>
                    <a:lnB>
                      <a:noFill/>
                    </a:lnB>
                  </a:tcPr>
                </a:tc>
                <a:tc>
                  <a:txBody>
                    <a:bodyPr/>
                    <a:lstStyle/>
                    <a:p>
                      <a:r>
                        <a:rPr lang="fr-FR" sz="1700"/>
                        <a:t>Le Pont-de-Beauvoisin </a:t>
                      </a:r>
                    </a:p>
                  </a:txBody>
                  <a:tcPr marL="85483" marR="85483" marT="42742" marB="42742" anchor="ctr">
                    <a:lnL>
                      <a:noFill/>
                    </a:lnL>
                    <a:lnR>
                      <a:noFill/>
                    </a:lnR>
                    <a:lnT>
                      <a:noFill/>
                    </a:lnT>
                    <a:lnB>
                      <a:noFill/>
                    </a:lnB>
                  </a:tcPr>
                </a:tc>
                <a:tc>
                  <a:txBody>
                    <a:bodyPr/>
                    <a:lstStyle/>
                    <a:p>
                      <a:r>
                        <a:rPr lang="fr-FR" sz="1700"/>
                        <a:t>38480 </a:t>
                      </a:r>
                    </a:p>
                  </a:txBody>
                  <a:tcPr marL="85483" marR="85483" marT="42742" marB="42742" anchor="ctr">
                    <a:lnL>
                      <a:noFill/>
                    </a:lnL>
                    <a:lnR>
                      <a:noFill/>
                    </a:lnR>
                    <a:lnT>
                      <a:noFill/>
                    </a:lnT>
                    <a:lnB>
                      <a:noFill/>
                    </a:lnB>
                  </a:tcPr>
                </a:tc>
                <a:tc>
                  <a:txBody>
                    <a:bodyPr/>
                    <a:lstStyle/>
                    <a:p>
                      <a:r>
                        <a:rPr lang="fr-FR" sz="1700"/>
                        <a:t>16 km</a:t>
                      </a:r>
                    </a:p>
                  </a:txBody>
                  <a:tcPr marL="85483" marR="85483" marT="42742" marB="42742" anchor="ctr">
                    <a:lnL>
                      <a:noFill/>
                    </a:lnL>
                    <a:lnR>
                      <a:noFill/>
                    </a:lnR>
                    <a:lnT>
                      <a:noFill/>
                    </a:lnT>
                    <a:lnB>
                      <a:noFill/>
                    </a:lnB>
                  </a:tcPr>
                </a:tc>
                <a:extLst>
                  <a:ext uri="{0D108BD9-81ED-4DB2-BD59-A6C34878D82A}">
                    <a16:rowId xmlns:a16="http://schemas.microsoft.com/office/drawing/2014/main" val="681182789"/>
                  </a:ext>
                </a:extLst>
              </a:tr>
              <a:tr h="598384">
                <a:tc>
                  <a:txBody>
                    <a:bodyPr/>
                    <a:lstStyle/>
                    <a:p>
                      <a:r>
                        <a:rPr lang="fr-FR" sz="1700">
                          <a:hlinkClick r:id="rId6"/>
                        </a:rPr>
                        <a:t>Lycée polyvalent Élie Cartan </a:t>
                      </a:r>
                      <a:endParaRPr lang="fr-FR" sz="1700"/>
                    </a:p>
                  </a:txBody>
                  <a:tcPr marL="85483" marR="85483" marT="42742" marB="42742" anchor="ctr">
                    <a:lnL>
                      <a:noFill/>
                    </a:lnL>
                    <a:lnR>
                      <a:noFill/>
                    </a:lnR>
                    <a:lnT>
                      <a:noFill/>
                    </a:lnT>
                    <a:lnB>
                      <a:noFill/>
                    </a:lnB>
                  </a:tcPr>
                </a:tc>
                <a:tc>
                  <a:txBody>
                    <a:bodyPr/>
                    <a:lstStyle/>
                    <a:p>
                      <a:r>
                        <a:rPr lang="fr-FR" sz="1700"/>
                        <a:t>La Tour-du-Pin </a:t>
                      </a:r>
                    </a:p>
                  </a:txBody>
                  <a:tcPr marL="85483" marR="85483" marT="42742" marB="42742" anchor="ctr">
                    <a:lnL>
                      <a:noFill/>
                    </a:lnL>
                    <a:lnR>
                      <a:noFill/>
                    </a:lnR>
                    <a:lnT>
                      <a:noFill/>
                    </a:lnT>
                    <a:lnB>
                      <a:noFill/>
                    </a:lnB>
                  </a:tcPr>
                </a:tc>
                <a:tc>
                  <a:txBody>
                    <a:bodyPr/>
                    <a:lstStyle/>
                    <a:p>
                      <a:r>
                        <a:rPr lang="fr-FR" sz="1700"/>
                        <a:t>38110 </a:t>
                      </a:r>
                    </a:p>
                  </a:txBody>
                  <a:tcPr marL="85483" marR="85483" marT="42742" marB="42742" anchor="ctr">
                    <a:lnL>
                      <a:noFill/>
                    </a:lnL>
                    <a:lnR>
                      <a:noFill/>
                    </a:lnR>
                    <a:lnT>
                      <a:noFill/>
                    </a:lnT>
                    <a:lnB>
                      <a:noFill/>
                    </a:lnB>
                  </a:tcPr>
                </a:tc>
                <a:tc>
                  <a:txBody>
                    <a:bodyPr/>
                    <a:lstStyle/>
                    <a:p>
                      <a:r>
                        <a:rPr lang="fr-FR" sz="1700" dirty="0"/>
                        <a:t>2 km</a:t>
                      </a:r>
                    </a:p>
                  </a:txBody>
                  <a:tcPr marL="85483" marR="85483" marT="42742" marB="42742" anchor="ctr">
                    <a:lnL>
                      <a:noFill/>
                    </a:lnL>
                    <a:lnR>
                      <a:noFill/>
                    </a:lnR>
                    <a:lnT>
                      <a:noFill/>
                    </a:lnT>
                    <a:lnB>
                      <a:noFill/>
                    </a:lnB>
                  </a:tcPr>
                </a:tc>
                <a:extLst>
                  <a:ext uri="{0D108BD9-81ED-4DB2-BD59-A6C34878D82A}">
                    <a16:rowId xmlns:a16="http://schemas.microsoft.com/office/drawing/2014/main" val="1759164896"/>
                  </a:ext>
                </a:extLst>
              </a:tr>
            </a:tbl>
          </a:graphicData>
        </a:graphic>
      </p:graphicFrame>
    </p:spTree>
    <p:extLst>
      <p:ext uri="{BB962C8B-B14F-4D97-AF65-F5344CB8AC3E}">
        <p14:creationId xmlns:p14="http://schemas.microsoft.com/office/powerpoint/2010/main" val="1969036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B6B37B-738F-43AE-85BF-A28966473C32}"/>
              </a:ext>
            </a:extLst>
          </p:cNvPr>
          <p:cNvSpPr>
            <a:spLocks noGrp="1"/>
          </p:cNvSpPr>
          <p:nvPr>
            <p:ph type="title"/>
          </p:nvPr>
        </p:nvSpPr>
        <p:spPr/>
        <p:txBody>
          <a:bodyPr>
            <a:normAutofit fontScale="90000"/>
          </a:bodyPr>
          <a:lstStyle/>
          <a:p>
            <a:r>
              <a:rPr lang="fr-FR" b="1" dirty="0"/>
              <a:t>Bac pro pilote de ligne </a:t>
            </a:r>
            <a:br>
              <a:rPr lang="fr-FR" b="1" dirty="0"/>
            </a:br>
            <a:r>
              <a:rPr lang="fr-FR" b="1" dirty="0"/>
              <a:t>de production (PLP)</a:t>
            </a:r>
            <a:br>
              <a:rPr lang="fr-FR" b="1" dirty="0"/>
            </a:br>
            <a:endParaRPr lang="fr-FR" dirty="0"/>
          </a:p>
        </p:txBody>
      </p:sp>
      <p:sp>
        <p:nvSpPr>
          <p:cNvPr id="3" name="Espace réservé du contenu 2">
            <a:extLst>
              <a:ext uri="{FF2B5EF4-FFF2-40B4-BE49-F238E27FC236}">
                <a16:creationId xmlns:a16="http://schemas.microsoft.com/office/drawing/2014/main" id="{E726A8E7-05B5-43CF-BC3D-BB1393BF3E58}"/>
              </a:ext>
            </a:extLst>
          </p:cNvPr>
          <p:cNvSpPr>
            <a:spLocks noGrp="1"/>
          </p:cNvSpPr>
          <p:nvPr>
            <p:ph idx="1"/>
          </p:nvPr>
        </p:nvSpPr>
        <p:spPr/>
        <p:txBody>
          <a:bodyPr/>
          <a:lstStyle/>
          <a:p>
            <a:r>
              <a:rPr lang="fr-FR" dirty="0"/>
              <a:t>Ce bac pro forme à la réalisation d'une production sur une ligne automatisée ou semi-automatisée.</a:t>
            </a:r>
          </a:p>
          <a:p>
            <a:r>
              <a:rPr lang="fr-FR" dirty="0"/>
              <a:t>L'élève apprend à analyser la fonction et la structure des systèmes de production, ainsi que des systèmes mécaniques dont il étudie les comportements. Avec l'informatique industrielle et automatique, il est capable d'organiser et de gérer une production. Il est formé à la qualité et au contrôle dans le système de production ainsi qu'au management de l’accompagnement des personnels de production. Ces apprentissages le mettent en situation d'intervenir dans la maintenance des équipements. Il est initié à la gestion du risque.</a:t>
            </a:r>
          </a:p>
          <a:p>
            <a:r>
              <a:rPr lang="fr-FR" dirty="0"/>
              <a:t>Selon les secteurs professionnels, il a acquis des savoirs propres relatifs à la relation produit, matériau, procédé, processus.</a:t>
            </a:r>
          </a:p>
          <a:p>
            <a:endParaRPr lang="fr-FR" dirty="0"/>
          </a:p>
        </p:txBody>
      </p:sp>
    </p:spTree>
    <p:extLst>
      <p:ext uri="{BB962C8B-B14F-4D97-AF65-F5344CB8AC3E}">
        <p14:creationId xmlns:p14="http://schemas.microsoft.com/office/powerpoint/2010/main" val="2014153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0B30011-BA2B-469C-894D-D0FC03D6D7C1}"/>
              </a:ext>
            </a:extLst>
          </p:cNvPr>
          <p:cNvSpPr>
            <a:spLocks noGrp="1"/>
          </p:cNvSpPr>
          <p:nvPr>
            <p:ph type="title"/>
          </p:nvPr>
        </p:nvSpPr>
        <p:spPr/>
        <p:txBody>
          <a:bodyPr>
            <a:normAutofit fontScale="90000"/>
          </a:bodyPr>
          <a:lstStyle/>
          <a:p>
            <a:r>
              <a:rPr lang="fr-FR"/>
              <a:t>Poursuites d'études</a:t>
            </a:r>
            <a:br>
              <a:rPr lang="fr-FR"/>
            </a:br>
            <a:endParaRPr lang="fr-FR" dirty="0"/>
          </a:p>
        </p:txBody>
      </p:sp>
      <p:sp>
        <p:nvSpPr>
          <p:cNvPr id="5" name="Rectangle 4">
            <a:extLst>
              <a:ext uri="{FF2B5EF4-FFF2-40B4-BE49-F238E27FC236}">
                <a16:creationId xmlns:a16="http://schemas.microsoft.com/office/drawing/2014/main" id="{AAF96B51-5613-4259-A8A2-3C6E652A90B2}"/>
              </a:ext>
            </a:extLst>
          </p:cNvPr>
          <p:cNvSpPr/>
          <p:nvPr/>
        </p:nvSpPr>
        <p:spPr>
          <a:xfrm>
            <a:off x="1584506" y="1612431"/>
            <a:ext cx="6096000" cy="4524315"/>
          </a:xfrm>
          <a:prstGeom prst="rect">
            <a:avLst/>
          </a:prstGeom>
        </p:spPr>
        <p:txBody>
          <a:bodyPr>
            <a:spAutoFit/>
          </a:bodyPr>
          <a:lstStyle/>
          <a:p>
            <a:pPr lvl="0" defTabSz="914400" eaLnBrk="0" fontAlgn="base" hangingPunct="0">
              <a:spcBef>
                <a:spcPct val="0"/>
              </a:spcBef>
              <a:spcAft>
                <a:spcPct val="0"/>
              </a:spcAft>
              <a:buFontTx/>
              <a:buChar char="•"/>
            </a:pPr>
            <a:r>
              <a:rPr lang="fr-FR" altLang="fr-FR" dirty="0">
                <a:latin typeface="Arial" panose="020B0604020202020204" pitchFamily="34" charset="0"/>
                <a:hlinkClick r:id="rId2"/>
              </a:rPr>
              <a:t>BTS conception et réalisation de systèmes automatiques</a:t>
            </a:r>
            <a:r>
              <a:rPr lang="fr-FR" altLang="fr-FR" dirty="0">
                <a:latin typeface="Arial" panose="020B0604020202020204" pitchFamily="34" charset="0"/>
              </a:rPr>
              <a:t> </a:t>
            </a:r>
          </a:p>
          <a:p>
            <a:pPr lvl="0" defTabSz="914400" eaLnBrk="0" fontAlgn="base" hangingPunct="0">
              <a:spcBef>
                <a:spcPct val="0"/>
              </a:spcBef>
              <a:spcAft>
                <a:spcPct val="0"/>
              </a:spcAft>
              <a:buFontTx/>
              <a:buChar char="•"/>
            </a:pPr>
            <a:r>
              <a:rPr lang="fr-FR" altLang="fr-FR" dirty="0">
                <a:latin typeface="Arial" panose="020B0604020202020204" pitchFamily="34" charset="0"/>
                <a:hlinkClick r:id="rId3"/>
              </a:rPr>
              <a:t>BTS contrôle industriel et régulation automatique</a:t>
            </a:r>
            <a:r>
              <a:rPr lang="fr-FR" altLang="fr-FR" dirty="0">
                <a:latin typeface="Arial" panose="020B0604020202020204" pitchFamily="34" charset="0"/>
              </a:rPr>
              <a:t> </a:t>
            </a:r>
          </a:p>
          <a:p>
            <a:pPr lvl="0" defTabSz="914400" eaLnBrk="0" fontAlgn="base" hangingPunct="0">
              <a:spcBef>
                <a:spcPct val="0"/>
              </a:spcBef>
              <a:spcAft>
                <a:spcPct val="0"/>
              </a:spcAft>
              <a:buFontTx/>
              <a:buChar char="•"/>
            </a:pPr>
            <a:r>
              <a:rPr lang="fr-FR" altLang="fr-FR" dirty="0">
                <a:latin typeface="Arial" panose="020B0604020202020204" pitchFamily="34" charset="0"/>
                <a:hlinkClick r:id="rId4"/>
              </a:rPr>
              <a:t>BTS industries céramiques</a:t>
            </a:r>
            <a:r>
              <a:rPr lang="fr-FR" altLang="fr-FR" dirty="0">
                <a:latin typeface="Arial" panose="020B0604020202020204" pitchFamily="34" charset="0"/>
              </a:rPr>
              <a:t> </a:t>
            </a:r>
          </a:p>
          <a:p>
            <a:pPr lvl="0" defTabSz="914400" eaLnBrk="0" fontAlgn="base" hangingPunct="0">
              <a:spcBef>
                <a:spcPct val="0"/>
              </a:spcBef>
              <a:spcAft>
                <a:spcPct val="0"/>
              </a:spcAft>
              <a:buFontTx/>
              <a:buChar char="•"/>
            </a:pPr>
            <a:r>
              <a:rPr lang="fr-FR" altLang="fr-FR" dirty="0">
                <a:latin typeface="Arial" panose="020B0604020202020204" pitchFamily="34" charset="0"/>
                <a:hlinkClick r:id="rId5"/>
              </a:rPr>
              <a:t>BTS maintenance des systèmes option A systèmes de production</a:t>
            </a:r>
            <a:r>
              <a:rPr lang="fr-FR" altLang="fr-FR" dirty="0">
                <a:latin typeface="Arial" panose="020B0604020202020204" pitchFamily="34" charset="0"/>
              </a:rPr>
              <a:t> </a:t>
            </a:r>
          </a:p>
          <a:p>
            <a:pPr lvl="0" defTabSz="914400" eaLnBrk="0" fontAlgn="base" hangingPunct="0">
              <a:spcBef>
                <a:spcPct val="0"/>
              </a:spcBef>
              <a:spcAft>
                <a:spcPct val="0"/>
              </a:spcAft>
              <a:buFontTx/>
              <a:buChar char="•"/>
            </a:pPr>
            <a:r>
              <a:rPr lang="fr-FR" altLang="fr-FR" dirty="0">
                <a:latin typeface="Arial" panose="020B0604020202020204" pitchFamily="34" charset="0"/>
                <a:hlinkClick r:id="rId6"/>
              </a:rPr>
              <a:t>BTS maintenance des systèmes option B systèmes énergétiques et fluidiques</a:t>
            </a:r>
            <a:r>
              <a:rPr lang="fr-FR" altLang="fr-FR" dirty="0">
                <a:latin typeface="Arial" panose="020B0604020202020204" pitchFamily="34" charset="0"/>
              </a:rPr>
              <a:t> </a:t>
            </a:r>
          </a:p>
          <a:p>
            <a:pPr lvl="0" defTabSz="914400" eaLnBrk="0" fontAlgn="base" hangingPunct="0">
              <a:spcBef>
                <a:spcPct val="0"/>
              </a:spcBef>
              <a:spcAft>
                <a:spcPct val="0"/>
              </a:spcAft>
              <a:buFontTx/>
              <a:buChar char="•"/>
            </a:pPr>
            <a:r>
              <a:rPr lang="fr-FR" altLang="fr-FR" dirty="0">
                <a:latin typeface="Arial" panose="020B0604020202020204" pitchFamily="34" charset="0"/>
                <a:hlinkClick r:id="rId7"/>
              </a:rPr>
              <a:t>BTS maintenance des systèmes option C systèmes éoliens</a:t>
            </a:r>
            <a:r>
              <a:rPr lang="fr-FR" altLang="fr-FR" dirty="0">
                <a:latin typeface="Arial" panose="020B0604020202020204" pitchFamily="34" charset="0"/>
              </a:rPr>
              <a:t> </a:t>
            </a:r>
          </a:p>
          <a:p>
            <a:pPr lvl="0" defTabSz="914400" eaLnBrk="0" fontAlgn="base" hangingPunct="0">
              <a:spcBef>
                <a:spcPct val="0"/>
              </a:spcBef>
              <a:spcAft>
                <a:spcPct val="0"/>
              </a:spcAft>
              <a:buFontTx/>
              <a:buChar char="•"/>
            </a:pPr>
            <a:r>
              <a:rPr lang="fr-FR" altLang="fr-FR" dirty="0">
                <a:latin typeface="Arial" panose="020B0604020202020204" pitchFamily="34" charset="0"/>
                <a:hlinkClick r:id="rId8"/>
              </a:rPr>
              <a:t>BTS métiers de la mode chaussure et maroquinerie</a:t>
            </a:r>
            <a:r>
              <a:rPr lang="fr-FR" altLang="fr-FR" dirty="0">
                <a:latin typeface="Arial" panose="020B0604020202020204" pitchFamily="34" charset="0"/>
              </a:rPr>
              <a:t> </a:t>
            </a:r>
          </a:p>
          <a:p>
            <a:pPr lvl="0" defTabSz="914400" eaLnBrk="0" fontAlgn="base" hangingPunct="0">
              <a:spcBef>
                <a:spcPct val="0"/>
              </a:spcBef>
              <a:spcAft>
                <a:spcPct val="0"/>
              </a:spcAft>
              <a:buFontTx/>
              <a:buChar char="•"/>
            </a:pPr>
            <a:r>
              <a:rPr lang="fr-FR" altLang="fr-FR" dirty="0">
                <a:latin typeface="Arial" panose="020B0604020202020204" pitchFamily="34" charset="0"/>
                <a:hlinkClick r:id="rId9"/>
              </a:rPr>
              <a:t>BTS métiers de la mode vêtements</a:t>
            </a:r>
            <a:r>
              <a:rPr lang="fr-FR" altLang="fr-FR" dirty="0">
                <a:latin typeface="Arial" panose="020B0604020202020204" pitchFamily="34" charset="0"/>
              </a:rPr>
              <a:t> </a:t>
            </a:r>
          </a:p>
          <a:p>
            <a:pPr lvl="0" defTabSz="914400" eaLnBrk="0" fontAlgn="base" hangingPunct="0">
              <a:spcBef>
                <a:spcPct val="0"/>
              </a:spcBef>
              <a:spcAft>
                <a:spcPct val="0"/>
              </a:spcAft>
              <a:buFontTx/>
              <a:buChar char="•"/>
            </a:pPr>
            <a:r>
              <a:rPr lang="fr-FR" altLang="fr-FR" dirty="0">
                <a:latin typeface="Arial" panose="020B0604020202020204" pitchFamily="34" charset="0"/>
                <a:hlinkClick r:id="rId10"/>
              </a:rPr>
              <a:t>BTS pilotage de procédés</a:t>
            </a:r>
            <a:r>
              <a:rPr lang="fr-FR" altLang="fr-FR" dirty="0">
                <a:latin typeface="Arial" panose="020B0604020202020204" pitchFamily="34" charset="0"/>
              </a:rPr>
              <a:t> </a:t>
            </a:r>
          </a:p>
          <a:p>
            <a:pPr lvl="0" defTabSz="914400" eaLnBrk="0" fontAlgn="base" hangingPunct="0">
              <a:spcBef>
                <a:spcPct val="0"/>
              </a:spcBef>
              <a:spcAft>
                <a:spcPct val="0"/>
              </a:spcAft>
              <a:buFontTx/>
              <a:buChar char="•"/>
            </a:pPr>
            <a:r>
              <a:rPr lang="fr-FR" altLang="fr-FR" dirty="0">
                <a:latin typeface="Arial" panose="020B0604020202020204" pitchFamily="34" charset="0"/>
                <a:hlinkClick r:id="rId11"/>
              </a:rPr>
              <a:t>BTSA qualité, alimentation, innovation et maîtrise sanitaire option aliments et processus technologiques</a:t>
            </a:r>
            <a:r>
              <a:rPr lang="fr-FR" altLang="fr-FR" dirty="0">
                <a:latin typeface="Arial" panose="020B0604020202020204" pitchFamily="34" charset="0"/>
              </a:rPr>
              <a:t> </a:t>
            </a:r>
          </a:p>
          <a:p>
            <a:pPr lvl="0" defTabSz="914400" eaLnBrk="0" fontAlgn="base" hangingPunct="0">
              <a:spcBef>
                <a:spcPct val="0"/>
              </a:spcBef>
              <a:spcAft>
                <a:spcPct val="0"/>
              </a:spcAft>
              <a:buFontTx/>
              <a:buChar char="•"/>
            </a:pPr>
            <a:r>
              <a:rPr lang="fr-FR" altLang="fr-FR" dirty="0">
                <a:latin typeface="Arial" panose="020B0604020202020204" pitchFamily="34" charset="0"/>
                <a:hlinkClick r:id="rId12"/>
              </a:rPr>
              <a:t>BTSA qualité, alimentation, innovation et maîtrise sanitaire option produits laitiers</a:t>
            </a:r>
            <a:r>
              <a:rPr lang="fr-FR" altLang="fr-FR" dirty="0">
                <a:latin typeface="Arial" panose="020B0604020202020204" pitchFamily="34" charset="0"/>
              </a:rPr>
              <a:t> </a:t>
            </a:r>
          </a:p>
        </p:txBody>
      </p:sp>
    </p:spTree>
    <p:extLst>
      <p:ext uri="{BB962C8B-B14F-4D97-AF65-F5344CB8AC3E}">
        <p14:creationId xmlns:p14="http://schemas.microsoft.com/office/powerpoint/2010/main" val="751361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A7FABD-0A0E-43D3-9D4B-AB4E45C69052}"/>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60789B23-E577-4B3B-8650-371F7961197C}"/>
              </a:ext>
            </a:extLst>
          </p:cNvPr>
          <p:cNvSpPr>
            <a:spLocks noGrp="1"/>
          </p:cNvSpPr>
          <p:nvPr>
            <p:ph idx="1"/>
          </p:nvPr>
        </p:nvSpPr>
        <p:spPr/>
        <p:txBody>
          <a:bodyPr>
            <a:normAutofit lnSpcReduction="10000"/>
          </a:bodyPr>
          <a:lstStyle/>
          <a:p>
            <a:r>
              <a:rPr lang="fr-FR" b="1" dirty="0"/>
              <a:t>Que deviennent les apprenants après cette formation ? </a:t>
            </a:r>
          </a:p>
          <a:p>
            <a:r>
              <a:rPr lang="fr-FR" b="1" dirty="0"/>
              <a:t>Pour la voie scolaire </a:t>
            </a:r>
          </a:p>
          <a:p>
            <a:r>
              <a:rPr lang="fr-FR" b="1" dirty="0"/>
              <a:t>19 % </a:t>
            </a:r>
            <a:r>
              <a:rPr lang="fr-FR" dirty="0"/>
              <a:t>sont en emploi 6 mois après la fin de la formation </a:t>
            </a:r>
            <a:r>
              <a:rPr lang="fr-FR" i="1" dirty="0"/>
              <a:t>(tout type d'emploi salarié)</a:t>
            </a:r>
            <a:r>
              <a:rPr lang="fr-FR" dirty="0"/>
              <a:t> </a:t>
            </a:r>
          </a:p>
          <a:p>
            <a:r>
              <a:rPr lang="fr-FR" b="1" dirty="0"/>
              <a:t>49 % </a:t>
            </a:r>
            <a:r>
              <a:rPr lang="fr-FR" dirty="0"/>
              <a:t>sont inscrits en formation </a:t>
            </a:r>
            <a:r>
              <a:rPr lang="fr-FR" i="1" dirty="0"/>
              <a:t>(formation supérieure, redoublants, changement de filière)</a:t>
            </a:r>
            <a:r>
              <a:rPr lang="fr-FR" dirty="0"/>
              <a:t> </a:t>
            </a:r>
          </a:p>
          <a:p>
            <a:r>
              <a:rPr lang="fr-FR" b="1" dirty="0"/>
              <a:t>32 % </a:t>
            </a:r>
            <a:r>
              <a:rPr lang="fr-FR" dirty="0"/>
              <a:t>sont dans d'autres cas </a:t>
            </a:r>
            <a:r>
              <a:rPr lang="fr-FR" i="1" dirty="0"/>
              <a:t>(recherche d'emploi, à l'étranger, indépendant, etc.)</a:t>
            </a:r>
            <a:r>
              <a:rPr lang="fr-FR" dirty="0"/>
              <a:t> </a:t>
            </a:r>
          </a:p>
          <a:p>
            <a:r>
              <a:rPr lang="fr-FR" b="1" dirty="0"/>
              <a:t>Pour l'apprentissage </a:t>
            </a:r>
          </a:p>
          <a:p>
            <a:r>
              <a:rPr lang="fr-FR" b="1" dirty="0"/>
              <a:t>45 % </a:t>
            </a:r>
            <a:r>
              <a:rPr lang="fr-FR" dirty="0"/>
              <a:t>sont en emploi 6 mois après la fin de la formation </a:t>
            </a:r>
            <a:r>
              <a:rPr lang="fr-FR" i="1" dirty="0"/>
              <a:t>(tout type d'emploi salarié)</a:t>
            </a:r>
            <a:r>
              <a:rPr lang="fr-FR" dirty="0"/>
              <a:t> </a:t>
            </a:r>
          </a:p>
          <a:p>
            <a:r>
              <a:rPr lang="fr-FR" b="1" dirty="0"/>
              <a:t>31 % </a:t>
            </a:r>
            <a:r>
              <a:rPr lang="fr-FR" dirty="0"/>
              <a:t>sont inscrits en formation </a:t>
            </a:r>
            <a:r>
              <a:rPr lang="fr-FR" i="1" dirty="0"/>
              <a:t>(formation supérieure, redoublants, changement de filière)</a:t>
            </a:r>
            <a:r>
              <a:rPr lang="fr-FR" dirty="0"/>
              <a:t> </a:t>
            </a:r>
          </a:p>
          <a:p>
            <a:r>
              <a:rPr lang="fr-FR" b="1" dirty="0"/>
              <a:t>24 % </a:t>
            </a:r>
            <a:r>
              <a:rPr lang="fr-FR" dirty="0"/>
              <a:t>sont dans d'autres cas </a:t>
            </a:r>
            <a:r>
              <a:rPr lang="fr-FR" i="1" dirty="0"/>
              <a:t>(recherche d'emploi, à l'étranger, indépendant, etc.)</a:t>
            </a:r>
            <a:r>
              <a:rPr lang="fr-FR" dirty="0"/>
              <a:t> </a:t>
            </a:r>
          </a:p>
          <a:p>
            <a:endParaRPr lang="fr-FR" dirty="0"/>
          </a:p>
        </p:txBody>
      </p:sp>
    </p:spTree>
    <p:extLst>
      <p:ext uri="{BB962C8B-B14F-4D97-AF65-F5344CB8AC3E}">
        <p14:creationId xmlns:p14="http://schemas.microsoft.com/office/powerpoint/2010/main" val="40488596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Office_36804961_TF78757031.potx" id="{6E4A0479-5566-43F2-A71B-4E157D0D5541}" vid="{D0D5BACC-5029-4894-A72E-8B6D5F0D62D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28D249-1983-451D-8451-059C0BA5C7BA}">
  <ds:schemaRefs>
    <ds:schemaRef ds:uri="http://schemas.microsoft.com/office/2006/documentManagement/types"/>
    <ds:schemaRef ds:uri="http://purl.org/dc/terms/"/>
    <ds:schemaRef ds:uri="http://schemas.microsoft.com/office/2006/metadata/properties"/>
    <ds:schemaRef ds:uri="http://schemas.microsoft.com/office/infopath/2007/PartnerControls"/>
    <ds:schemaRef ds:uri="http://www.w3.org/XML/1998/namespace"/>
    <ds:schemaRef ds:uri="71af3243-3dd4-4a8d-8c0d-dd76da1f02a5"/>
    <ds:schemaRef ds:uri="http://purl.org/dc/elements/1.1/"/>
    <ds:schemaRef ds:uri="http://schemas.openxmlformats.org/package/2006/metadata/core-properties"/>
    <ds:schemaRef ds:uri="16c05727-aa75-4e4a-9b5f-8a80a1165891"/>
    <ds:schemaRef ds:uri="http://purl.org/dc/dcmitype/"/>
  </ds:schemaRefs>
</ds:datastoreItem>
</file>

<file path=customXml/itemProps2.xml><?xml version="1.0" encoding="utf-8"?>
<ds:datastoreItem xmlns:ds="http://schemas.openxmlformats.org/officeDocument/2006/customXml" ds:itemID="{E8CC0DF8-A3C6-4F0C-AAB6-327115DBBE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C1B96DA-D61E-4352-8013-F432E69A26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Design « Savon »</Template>
  <TotalTime>0</TotalTime>
  <Words>1637</Words>
  <Application>Microsoft Office PowerPoint</Application>
  <PresentationFormat>Grand écran</PresentationFormat>
  <Paragraphs>141</Paragraphs>
  <Slides>18</Slides>
  <Notes>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18</vt:i4>
      </vt:variant>
    </vt:vector>
  </HeadingPairs>
  <TitlesOfParts>
    <vt:vector size="23" baseType="lpstr">
      <vt:lpstr>Arial</vt:lpstr>
      <vt:lpstr>Calibri</vt:lpstr>
      <vt:lpstr>Century Gothic</vt:lpstr>
      <vt:lpstr>Garamond</vt:lpstr>
      <vt:lpstr>Savon</vt:lpstr>
      <vt:lpstr>Apres la 2PMIA</vt:lpstr>
      <vt:lpstr>Bac pro maintenance des systèmes de production connectés  Bac pro pilote de ligne de production  Bac pro procédés de la chimie, de l'eau et des papiers-cartons  Bac pro technicien de scierie </vt:lpstr>
      <vt:lpstr>Bac pro maintenance des systèmes  de production connectés (MSPC) </vt:lpstr>
      <vt:lpstr>Poursuites d'études </vt:lpstr>
      <vt:lpstr>Que deviennent les apprenants après cette formation ?  Pour la voie scolaire  15 % sont en emploi 6 mois après la fin de la formation (tout type d'emploi salarié)  61 % sont inscrits en formation (formation supérieure, redoublants, changement de filière)  24 % sont dans d'autres cas (recherche d'emploi, à l'étranger, indépendant, etc.)  Pour l'apprentissage  24 % sont en emploi 6 mois après la fin de la formation (tout type d'emploi salarié)  61 % sont inscrits en formation (formation supérieure, redoublants, changement de filière)  15 % sont dans d'autres cas (recherche d'emploi, à l'étranger, indépendant, etc.)  </vt:lpstr>
      <vt:lpstr>Où faire une demande ?</vt:lpstr>
      <vt:lpstr>Bac pro pilote de ligne  de production (PLP) </vt:lpstr>
      <vt:lpstr>Poursuites d'études </vt:lpstr>
      <vt:lpstr>Présentation PowerPoint</vt:lpstr>
      <vt:lpstr>Où faire une demande ?</vt:lpstr>
      <vt:lpstr>Bac pro procédés de la chimie,  de l'eau et des papiers-cartons  </vt:lpstr>
      <vt:lpstr>Présentation PowerPoint</vt:lpstr>
      <vt:lpstr>Présentation PowerPoint</vt:lpstr>
      <vt:lpstr>Où faire une demande ?</vt:lpstr>
      <vt:lpstr>Bac pro technicien de scierie </vt:lpstr>
      <vt:lpstr>Présentation PowerPoint</vt:lpstr>
      <vt:lpstr>Où se former ?</vt:lpstr>
      <vt:lpstr>L’alternance au LPO Elie Cartan en collaboration avec le GRETA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2026-03-09T11:09:34Z</dcterms:created>
  <dcterms:modified xsi:type="dcterms:W3CDTF">2026-03-09T11:30:45Z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